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20"/>
  </p:notesMasterIdLst>
  <p:sldIdLst>
    <p:sldId id="256" r:id="rId2"/>
    <p:sldId id="308" r:id="rId3"/>
    <p:sldId id="342" r:id="rId4"/>
    <p:sldId id="321" r:id="rId5"/>
    <p:sldId id="329" r:id="rId6"/>
    <p:sldId id="316" r:id="rId7"/>
    <p:sldId id="333" r:id="rId8"/>
    <p:sldId id="334" r:id="rId9"/>
    <p:sldId id="312" r:id="rId10"/>
    <p:sldId id="335" r:id="rId11"/>
    <p:sldId id="343" r:id="rId12"/>
    <p:sldId id="344" r:id="rId13"/>
    <p:sldId id="258" r:id="rId14"/>
    <p:sldId id="345" r:id="rId15"/>
    <p:sldId id="346" r:id="rId16"/>
    <p:sldId id="347" r:id="rId17"/>
    <p:sldId id="348" r:id="rId18"/>
    <p:sldId id="34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/>
    <p:restoredTop sz="78300"/>
  </p:normalViewPr>
  <p:slideViewPr>
    <p:cSldViewPr snapToGrid="0" snapToObjects="1">
      <p:cViewPr varScale="1">
        <p:scale>
          <a:sx n="88" d="100"/>
          <a:sy n="88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25D38-34D5-7344-BFEE-EC55D05F245F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C41C-57C7-F643-AD27-FD8AD4883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solutions can be compared to a previous target field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Simulation parameters:</a:t>
            </a:r>
          </a:p>
          <a:p>
            <a:r>
              <a:rPr lang="en-US" dirty="0"/>
              <a:t>B0 = 7T</a:t>
            </a:r>
          </a:p>
          <a:p>
            <a:r>
              <a:rPr lang="en-US" dirty="0"/>
              <a:t>Sigma = 0.5 S/m</a:t>
            </a:r>
          </a:p>
          <a:p>
            <a:r>
              <a:rPr lang="en-US" dirty="0"/>
              <a:t>Epsilon (relative)</a:t>
            </a:r>
            <a:r>
              <a:rPr lang="en-US" baseline="0" dirty="0"/>
              <a:t> = 60</a:t>
            </a:r>
          </a:p>
          <a:p>
            <a:r>
              <a:rPr lang="en-US" baseline="0" dirty="0" err="1"/>
              <a:t>sphereR</a:t>
            </a:r>
            <a:r>
              <a:rPr lang="en-US" baseline="0" dirty="0"/>
              <a:t> = 8 cm</a:t>
            </a:r>
          </a:p>
          <a:p>
            <a:r>
              <a:rPr lang="en-US" baseline="0" dirty="0"/>
              <a:t>Reference: Wang and Chu, JMRI 24: 218-225 (2006).</a:t>
            </a:r>
          </a:p>
          <a:p>
            <a:r>
              <a:rPr lang="en-US" baseline="0" dirty="0"/>
              <a:t>Figure created using </a:t>
            </a:r>
            <a:r>
              <a:rPr lang="en-US" baseline="0" dirty="0" err="1"/>
              <a:t>optWangTarget.m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rfShimPlaneWaveSimAnnealWrapper8_complexFieldInHfssHead_20191120.tif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rfShimPlaneWaveSimAnnealWrapper8_magnitudeFieldInHfssHead_20191120.tif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|H1+| is shown in entire </a:t>
            </a:r>
            <a:r>
              <a:rPr lang="en-US" dirty="0" err="1"/>
              <a:t>brainLatVent</a:t>
            </a:r>
            <a:r>
              <a:rPr lang="en-US" dirty="0"/>
              <a:t> mask, but </a:t>
            </a:r>
            <a:r>
              <a:rPr lang="en-US" dirty="0" err="1"/>
              <a:t>CoV</a:t>
            </a:r>
            <a:r>
              <a:rPr lang="en-US" dirty="0"/>
              <a:t> is calculated just from </a:t>
            </a:r>
            <a:r>
              <a:rPr lang="en-US" dirty="0" err="1"/>
              <a:t>obs</a:t>
            </a:r>
            <a:r>
              <a:rPr lang="en-US" dirty="0"/>
              <a:t> points in cerebrum </a:t>
            </a:r>
            <a:r>
              <a:rPr lang="en-US" dirty="0" err="1"/>
              <a:t>subvolume</a:t>
            </a:r>
            <a:r>
              <a:rPr lang="en-US" dirty="0"/>
              <a:t>. </a:t>
            </a:r>
          </a:p>
          <a:p>
            <a:r>
              <a:rPr lang="en-US" dirty="0"/>
              <a:t>fitDipoles2targetThresh0_magH1plus_20200401.jpg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1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|H1+| is shown in entire </a:t>
            </a:r>
            <a:r>
              <a:rPr lang="en-US" dirty="0" err="1"/>
              <a:t>brainLatVent</a:t>
            </a:r>
            <a:r>
              <a:rPr lang="en-US" dirty="0"/>
              <a:t> mask, but </a:t>
            </a:r>
            <a:r>
              <a:rPr lang="en-US" dirty="0" err="1"/>
              <a:t>CoV</a:t>
            </a:r>
            <a:r>
              <a:rPr lang="en-US" dirty="0"/>
              <a:t> is calculated just from </a:t>
            </a:r>
            <a:r>
              <a:rPr lang="en-US" dirty="0" err="1"/>
              <a:t>obs</a:t>
            </a:r>
            <a:r>
              <a:rPr lang="en-US" dirty="0"/>
              <a:t> points in cerebrum </a:t>
            </a:r>
            <a:r>
              <a:rPr lang="en-US" dirty="0" err="1"/>
              <a:t>subvolume</a:t>
            </a:r>
            <a:r>
              <a:rPr lang="en-US" dirty="0"/>
              <a:t>. </a:t>
            </a:r>
          </a:p>
          <a:p>
            <a:r>
              <a:rPr lang="en-US" dirty="0"/>
              <a:t>Multiply ‘dipole amplitude’ by 1.34 to convert to Amps (for a 1 cm radius loop).</a:t>
            </a:r>
          </a:p>
          <a:p>
            <a:r>
              <a:rPr lang="en-US" dirty="0"/>
              <a:t>fitDipoles2targetThresh0_magH1plus_20200401.jpg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|H1+| is shown in entire </a:t>
            </a:r>
            <a:r>
              <a:rPr lang="en-US" dirty="0" err="1"/>
              <a:t>brainLatVent</a:t>
            </a:r>
            <a:r>
              <a:rPr lang="en-US" dirty="0"/>
              <a:t> mask, but </a:t>
            </a:r>
            <a:r>
              <a:rPr lang="en-US" dirty="0" err="1"/>
              <a:t>CoV</a:t>
            </a:r>
            <a:r>
              <a:rPr lang="en-US" dirty="0"/>
              <a:t> is calculated just from </a:t>
            </a:r>
            <a:r>
              <a:rPr lang="en-US" dirty="0" err="1"/>
              <a:t>obs</a:t>
            </a:r>
            <a:r>
              <a:rPr lang="en-US" dirty="0"/>
              <a:t> points in cerebrum </a:t>
            </a:r>
            <a:r>
              <a:rPr lang="en-US" dirty="0" err="1"/>
              <a:t>subvolume</a:t>
            </a:r>
            <a:r>
              <a:rPr lang="en-US" dirty="0"/>
              <a:t>. </a:t>
            </a:r>
          </a:p>
          <a:p>
            <a:r>
              <a:rPr lang="en-US" dirty="0"/>
              <a:t>fitDipoles2targetThresh0_magH1plus_20200401.jpg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for both 16x16x3 and 16x16x1 arrays: </a:t>
            </a:r>
            <a:r>
              <a:rPr lang="en-US" dirty="0" err="1"/>
              <a:t>CoV</a:t>
            </a:r>
            <a:r>
              <a:rPr lang="en-US" dirty="0"/>
              <a:t> vs. log(</a:t>
            </a:r>
            <a:r>
              <a:rPr lang="en-US" dirty="0" err="1"/>
              <a:t>maxCurrent</a:t>
            </a:r>
            <a:r>
              <a:rPr lang="en-US" dirty="0"/>
              <a:t>). </a:t>
            </a:r>
          </a:p>
          <a:p>
            <a:r>
              <a:rPr lang="en-US" dirty="0" err="1"/>
              <a:t>plotArrayPerfTradeoff.m</a:t>
            </a:r>
            <a:r>
              <a:rPr lang="en-US"/>
              <a:t>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9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brain-sized ellipsoid, we know we need 24 columns of loops—16 is not enough.</a:t>
            </a:r>
          </a:p>
          <a:p>
            <a:r>
              <a:rPr lang="en-US" dirty="0"/>
              <a:t>fitDipoles2targetThresh0_magH1plus_20200401.jpg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2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target field design should address the following challenges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Maybe a good</a:t>
            </a:r>
            <a:r>
              <a:rPr lang="en-US" baseline="0" dirty="0"/>
              <a:t> approach is to tackle these challenges one at a time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solution of the inverse</a:t>
            </a:r>
            <a:r>
              <a:rPr lang="en-US" b="1" baseline="0" dirty="0"/>
              <a:t> problem </a:t>
            </a:r>
            <a:r>
              <a:rPr lang="en-US" baseline="0" dirty="0"/>
              <a:t>is the incident wave that </a:t>
            </a:r>
            <a:r>
              <a:rPr lang="en-US" b="1" baseline="0" dirty="0"/>
              <a:t>refracts in just the right way </a:t>
            </a:r>
            <a:r>
              <a:rPr lang="en-US" baseline="0" dirty="0"/>
              <a:t>to produce an internal traveling plane wave.</a:t>
            </a:r>
          </a:p>
          <a:p>
            <a:r>
              <a:rPr lang="en-US" baseline="0" dirty="0"/>
              <a:t>[Video file is gMie_Hy_NSv5_6thOrder_20151106_x4.mov]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want to know</a:t>
            </a:r>
            <a:r>
              <a:rPr lang="en-US" b="1" baseline="0" dirty="0"/>
              <a:t> </a:t>
            </a:r>
            <a:r>
              <a:rPr lang="en-US" baseline="0" dirty="0"/>
              <a:t>“what incident modes will combine to make a target internal field?”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baseline="0" dirty="0"/>
              <a:t> real head is a multilayered structure</a:t>
            </a:r>
            <a:r>
              <a:rPr lang="en-US" baseline="0" dirty="0"/>
              <a:t>, where the brain is encased in the skull, which is inside a layer of extracranial tissue.</a:t>
            </a:r>
          </a:p>
          <a:p>
            <a:r>
              <a:rPr lang="en-US" baseline="0" dirty="0"/>
              <a:t>But the coupling matrix can still describe the relation between the incident and internal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the effects of conductivity?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overcome most of the conductivity effects by balancing attenuation with field focusing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Simulated annealing optimization of 46 plane wave directions.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[Video is showH1plusTimeDependence_h1plus_ellipsoid_02-May-2016_1024.mp4].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</a:t>
            </a:r>
            <a:r>
              <a:rPr lang="en-US" baseline="0" dirty="0"/>
              <a:t> is rfShimSimAnnealWrapper2_ellipsoid_H1plus.tiff]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defines a family of target</a:t>
            </a:r>
            <a:r>
              <a:rPr lang="en-US" baseline="0" dirty="0"/>
              <a:t> fields</a:t>
            </a:r>
            <a:r>
              <a:rPr lang="mr-IN" baseline="0" dirty="0"/>
              <a:t>…</a:t>
            </a:r>
            <a:r>
              <a:rPr lang="en-US" baseline="0" dirty="0"/>
              <a:t>.</a:t>
            </a:r>
          </a:p>
          <a:p>
            <a:r>
              <a:rPr lang="en-US" dirty="0"/>
              <a:t>Sigma</a:t>
            </a:r>
            <a:r>
              <a:rPr lang="en-US" baseline="0" dirty="0"/>
              <a:t> ranges from 0 to 0.677 Siemens/m (~0.5 is average for brain at 7T).</a:t>
            </a:r>
          </a:p>
          <a:p>
            <a:r>
              <a:rPr lang="en-US" baseline="0" dirty="0"/>
              <a:t>Cylindrical phantom (8 cm radius, 12 cm length). Z axis is horizontal in image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C41C-57C7-F643-AD27-FD8AD4883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58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96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45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22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922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439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9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0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65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6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78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8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471A834-4F3C-4AF9-9C74-05EC35A0F292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39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807481"/>
            <a:ext cx="8676222" cy="1537884"/>
          </a:xfrm>
        </p:spPr>
        <p:txBody>
          <a:bodyPr>
            <a:normAutofit/>
          </a:bodyPr>
          <a:lstStyle/>
          <a:p>
            <a:r>
              <a:rPr lang="en-US" sz="4000" dirty="0"/>
              <a:t>Update on target fields </a:t>
            </a:r>
            <a:br>
              <a:rPr lang="en-US" sz="4000" dirty="0"/>
            </a:br>
            <a:r>
              <a:rPr lang="en-US" sz="4000" dirty="0"/>
              <a:t>for </a:t>
            </a:r>
            <a:r>
              <a:rPr lang="en-US" sz="4000" dirty="0" err="1"/>
              <a:t>rf</a:t>
            </a:r>
            <a:r>
              <a:rPr lang="en-US" sz="4000" dirty="0"/>
              <a:t> shimming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19668"/>
            <a:ext cx="8676222" cy="1178169"/>
          </a:xfrm>
        </p:spPr>
        <p:txBody>
          <a:bodyPr>
            <a:normAutofit/>
          </a:bodyPr>
          <a:lstStyle/>
          <a:p>
            <a:r>
              <a:rPr lang="en-US" sz="2400" dirty="0"/>
              <a:t>April 3, 2020</a:t>
            </a:r>
          </a:p>
        </p:txBody>
      </p:sp>
    </p:spTree>
    <p:extLst>
      <p:ext uri="{BB962C8B-B14F-4D97-AF65-F5344CB8AC3E}">
        <p14:creationId xmlns:p14="http://schemas.microsoft.com/office/powerpoint/2010/main" val="110375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6" y="2666999"/>
            <a:ext cx="5822576" cy="3124201"/>
          </a:xfrm>
        </p:spPr>
        <p:txBody>
          <a:bodyPr>
            <a:normAutofit/>
          </a:bodyPr>
          <a:lstStyle/>
          <a:p>
            <a:r>
              <a:rPr lang="en-US" sz="2400" dirty="0"/>
              <a:t>Previous target field</a:t>
            </a:r>
            <a:r>
              <a:rPr lang="en-US" sz="2400" dirty="0">
                <a:sym typeface="Wingdings"/>
              </a:rPr>
              <a:t> (Wang and Chu)</a:t>
            </a:r>
          </a:p>
          <a:p>
            <a:r>
              <a:rPr lang="en-US" sz="2400" dirty="0">
                <a:sym typeface="Wingdings"/>
              </a:rPr>
              <a:t>Planar wave optimized over volume</a:t>
            </a:r>
            <a:endParaRPr lang="en-US" sz="2400" dirty="0"/>
          </a:p>
          <a:p>
            <a:pPr lvl="1"/>
            <a:r>
              <a:rPr lang="en-US" sz="2000" dirty="0" err="1"/>
              <a:t>CoV</a:t>
            </a:r>
            <a:r>
              <a:rPr lang="en-US" sz="2000" dirty="0"/>
              <a:t>(|B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|) = 23.8%</a:t>
            </a:r>
          </a:p>
          <a:p>
            <a:r>
              <a:rPr lang="en-US" sz="2400" dirty="0"/>
              <a:t>TIPS optimization</a:t>
            </a:r>
          </a:p>
          <a:p>
            <a:pPr lvl="1"/>
            <a:r>
              <a:rPr lang="en-US" sz="2000" dirty="0" err="1"/>
              <a:t>CoV</a:t>
            </a:r>
            <a:r>
              <a:rPr lang="en-US" sz="2000" dirty="0"/>
              <a:t>(|B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|) = 4.2%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13445" r="5441" b="23529"/>
          <a:stretch/>
        </p:blipFill>
        <p:spPr>
          <a:xfrm>
            <a:off x="6736976" y="3094558"/>
            <a:ext cx="5015755" cy="2696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12" y="5907697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and </a:t>
            </a:r>
            <a:r>
              <a:rPr lang="en-US" sz="1400"/>
              <a:t>Chu (JMRI, 2006</a:t>
            </a:r>
            <a:r>
              <a:rPr lang="en-US" sz="1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988" y="5907697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TIPS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665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406C-8691-EF4F-94A3-575A5D80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field in a More realistic head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6CF9-C28A-F047-AB73-F1C3C3C5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5507581" cy="3124201"/>
          </a:xfrm>
        </p:spPr>
        <p:txBody>
          <a:bodyPr/>
          <a:lstStyle/>
          <a:p>
            <a:r>
              <a:rPr lang="en-US" dirty="0"/>
              <a:t>Goal: Minimize </a:t>
            </a:r>
            <a:r>
              <a:rPr lang="en-US" dirty="0" err="1"/>
              <a:t>CoV</a:t>
            </a:r>
            <a:r>
              <a:rPr lang="en-US" dirty="0"/>
              <a:t>(|B1+|) in HFSS ‘Cerebrum’ volume </a:t>
            </a:r>
          </a:p>
          <a:p>
            <a:r>
              <a:rPr lang="en-US" dirty="0"/>
              <a:t>Simulated annealing of plane waves with different propagation directions</a:t>
            </a:r>
          </a:p>
          <a:p>
            <a:pPr lvl="1"/>
            <a:r>
              <a:rPr lang="en-US" dirty="0"/>
              <a:t>Uniform electrical properties</a:t>
            </a:r>
          </a:p>
          <a:p>
            <a:r>
              <a:rPr lang="en-US" dirty="0" err="1"/>
              <a:t>CoV</a:t>
            </a:r>
            <a:r>
              <a:rPr lang="en-US" dirty="0"/>
              <a:t>(|B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|) = 2.2%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017F8-79F1-3E4E-B502-827F24BF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02" y="235621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406C-8691-EF4F-94A3-575A5D80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field in a More realistic head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6CF9-C28A-F047-AB73-F1C3C3C5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73555"/>
            <a:ext cx="5507581" cy="3124201"/>
          </a:xfrm>
        </p:spPr>
        <p:txBody>
          <a:bodyPr/>
          <a:lstStyle/>
          <a:p>
            <a:r>
              <a:rPr lang="en-US" dirty="0"/>
              <a:t>Goal: Minimize </a:t>
            </a:r>
            <a:r>
              <a:rPr lang="en-US" dirty="0" err="1"/>
              <a:t>CoV</a:t>
            </a:r>
            <a:r>
              <a:rPr lang="en-US" dirty="0"/>
              <a:t>(|B1+|) in HFSS ‘Cerebrum’ volume </a:t>
            </a:r>
          </a:p>
          <a:p>
            <a:r>
              <a:rPr lang="en-US" dirty="0"/>
              <a:t>Simulated annealing of plane waves with different propagation directions</a:t>
            </a:r>
          </a:p>
          <a:p>
            <a:pPr lvl="1"/>
            <a:r>
              <a:rPr lang="en-US" dirty="0"/>
              <a:t>Uniform electrical properties</a:t>
            </a:r>
          </a:p>
          <a:p>
            <a:r>
              <a:rPr lang="en-US" dirty="0" err="1"/>
              <a:t>CoV</a:t>
            </a:r>
            <a:r>
              <a:rPr lang="en-US" dirty="0"/>
              <a:t>(|B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|) = 2.2%</a:t>
            </a:r>
          </a:p>
          <a:p>
            <a:r>
              <a:rPr lang="en-US" dirty="0"/>
              <a:t>Can this be produced by a coil array?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017F8-79F1-3E4E-B502-827F24BF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02" y="2356212"/>
            <a:ext cx="53340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2FF3E-ABC0-0941-8863-B8CEFAEF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02" y="235621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9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C89F-8333-D543-8C7F-680341A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334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Simulation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87FB-B832-D444-A154-2B740248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25"/>
            <a:ext cx="6934200" cy="50539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Ideal magnetic dipoles on a cylindrical surface</a:t>
            </a:r>
          </a:p>
          <a:p>
            <a:r>
              <a:rPr lang="en-US" dirty="0"/>
              <a:t>array geometry</a:t>
            </a:r>
          </a:p>
          <a:p>
            <a:pPr lvl="1"/>
            <a:r>
              <a:rPr lang="en-US" dirty="0"/>
              <a:t>Grid of 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=16, </a:t>
            </a:r>
            <a:r>
              <a:rPr lang="en-US" dirty="0" err="1"/>
              <a:t>N</a:t>
            </a:r>
            <a:r>
              <a:rPr lang="en-US" baseline="-25000" dirty="0" err="1">
                <a:latin typeface="Symbol" pitchFamily="2" charset="2"/>
              </a:rPr>
              <a:t>f</a:t>
            </a:r>
            <a:r>
              <a:rPr lang="en-US" dirty="0"/>
              <a:t>=16 positions</a:t>
            </a:r>
          </a:p>
          <a:p>
            <a:r>
              <a:rPr lang="en-US" dirty="0"/>
              <a:t>Loop geometry</a:t>
            </a:r>
          </a:p>
          <a:p>
            <a:pPr lvl="1"/>
            <a:r>
              <a:rPr lang="en-US" dirty="0"/>
              <a:t>Loops in surface</a:t>
            </a:r>
          </a:p>
          <a:p>
            <a:pPr lvl="1"/>
            <a:r>
              <a:rPr lang="en-US" dirty="0"/>
              <a:t>Composite (3 axis) loops</a:t>
            </a:r>
          </a:p>
          <a:p>
            <a:r>
              <a:rPr lang="en-US" dirty="0"/>
              <a:t>HFSS head model at 300MHz</a:t>
            </a:r>
          </a:p>
          <a:p>
            <a:r>
              <a:rPr lang="en-US" dirty="0"/>
              <a:t>Simulated RF shimming</a:t>
            </a:r>
          </a:p>
          <a:p>
            <a:pPr lvl="1"/>
            <a:r>
              <a:rPr lang="en-US" dirty="0"/>
              <a:t>Superposition of B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fields from loops</a:t>
            </a:r>
          </a:p>
          <a:p>
            <a:pPr lvl="1"/>
            <a:r>
              <a:rPr lang="en-US" dirty="0"/>
              <a:t>Optimized using Linear Least Squares fitting</a:t>
            </a:r>
          </a:p>
          <a:p>
            <a:pPr lvl="2"/>
            <a:r>
              <a:rPr lang="en-US" dirty="0"/>
              <a:t>Regularized using Singular Value Decomposition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Time: about 4 hours/loop (128 days for 16x16 composite loops!)</a:t>
            </a:r>
          </a:p>
          <a:p>
            <a:pPr lvl="1"/>
            <a:r>
              <a:rPr lang="en-US" dirty="0"/>
              <a:t>RAM: At least 70GB for reliable convergence (up to 11 passes)</a:t>
            </a:r>
          </a:p>
          <a:p>
            <a:pPr lvl="1"/>
            <a:r>
              <a:rPr lang="en-US" dirty="0"/>
              <a:t>CPU: 25% (10 cores)</a:t>
            </a:r>
          </a:p>
          <a:p>
            <a:pPr lvl="1"/>
            <a:r>
              <a:rPr lang="en-US" dirty="0"/>
              <a:t>Output file Disk space: ~1TB for 16x16 grid of composite loops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1708C-A533-0D4D-BE09-317FE8EE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3" r="10834"/>
          <a:stretch/>
        </p:blipFill>
        <p:spPr>
          <a:xfrm rot="5400000" flipH="1">
            <a:off x="7663070" y="2237089"/>
            <a:ext cx="3564255" cy="35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86C-1D31-2C44-88B0-89DEE469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the target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5856-553C-1046-946E-43B4BFF1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723810" cy="3124201"/>
          </a:xfrm>
        </p:spPr>
        <p:txBody>
          <a:bodyPr/>
          <a:lstStyle/>
          <a:p>
            <a:r>
              <a:rPr lang="en-US" dirty="0"/>
              <a:t>Best shim value: </a:t>
            </a:r>
            <a:r>
              <a:rPr lang="en-US" dirty="0" err="1"/>
              <a:t>CoV</a:t>
            </a:r>
            <a:r>
              <a:rPr lang="en-US" dirty="0"/>
              <a:t> = 6.4%</a:t>
            </a:r>
          </a:p>
          <a:p>
            <a:r>
              <a:rPr lang="en-US" dirty="0"/>
              <a:t>Impractical loop current: 2,036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B1014-F507-9D49-A0CC-4BAEEF39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09" y="2279468"/>
            <a:ext cx="5576388" cy="41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86C-1D31-2C44-88B0-89DEE469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the target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5856-553C-1046-946E-43B4BFF1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723810" cy="3124201"/>
          </a:xfrm>
        </p:spPr>
        <p:txBody>
          <a:bodyPr/>
          <a:lstStyle/>
          <a:p>
            <a:r>
              <a:rPr lang="en-US" dirty="0"/>
              <a:t>Best shim value: </a:t>
            </a:r>
            <a:r>
              <a:rPr lang="en-US" dirty="0" err="1"/>
              <a:t>CoV</a:t>
            </a:r>
            <a:r>
              <a:rPr lang="en-US" dirty="0"/>
              <a:t> = 6.4%</a:t>
            </a:r>
          </a:p>
          <a:p>
            <a:r>
              <a:rPr lang="en-US" dirty="0"/>
              <a:t>Impractical loop current: 2,036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B1014-F507-9D49-A0CC-4BAEEF39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09" y="2279468"/>
            <a:ext cx="5576388" cy="4182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3A0B6-1481-6C42-802A-FA186D8B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09" y="2279467"/>
            <a:ext cx="5576388" cy="41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86C-1D31-2C44-88B0-89DEE469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the target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5856-553C-1046-946E-43B4BFF1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986310"/>
            <a:ext cx="4723810" cy="2874271"/>
          </a:xfrm>
        </p:spPr>
        <p:txBody>
          <a:bodyPr/>
          <a:lstStyle/>
          <a:p>
            <a:r>
              <a:rPr lang="en-US" dirty="0"/>
              <a:t>Best shim value: </a:t>
            </a:r>
            <a:r>
              <a:rPr lang="en-US" dirty="0" err="1"/>
              <a:t>CoV</a:t>
            </a:r>
            <a:r>
              <a:rPr lang="en-US" dirty="0"/>
              <a:t> = 6.4%</a:t>
            </a:r>
          </a:p>
          <a:p>
            <a:r>
              <a:rPr lang="en-US" dirty="0"/>
              <a:t>Impractical loop current: 2,036 A</a:t>
            </a:r>
          </a:p>
          <a:p>
            <a:r>
              <a:rPr lang="en-US" dirty="0"/>
              <a:t>Largest currents near lowest 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3A0B6-1481-6C42-802A-FA186D8B1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8" t="63785" r="29373" b="19426"/>
          <a:stretch/>
        </p:blipFill>
        <p:spPr>
          <a:xfrm>
            <a:off x="6094412" y="3672113"/>
            <a:ext cx="5747658" cy="1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86C-1D31-2C44-88B0-89DEE469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the target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5856-553C-1046-946E-43B4BFF1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044370"/>
            <a:ext cx="4723810" cy="3124201"/>
          </a:xfrm>
        </p:spPr>
        <p:txBody>
          <a:bodyPr/>
          <a:lstStyle/>
          <a:p>
            <a:r>
              <a:rPr lang="en-US" dirty="0"/>
              <a:t>Best shim value: </a:t>
            </a:r>
            <a:r>
              <a:rPr lang="en-US" dirty="0" err="1"/>
              <a:t>CoV</a:t>
            </a:r>
            <a:r>
              <a:rPr lang="en-US" dirty="0"/>
              <a:t> = 6.4%</a:t>
            </a:r>
          </a:p>
          <a:p>
            <a:r>
              <a:rPr lang="en-US" dirty="0"/>
              <a:t>Impractical loop current: 2,036 A</a:t>
            </a:r>
          </a:p>
          <a:p>
            <a:r>
              <a:rPr lang="en-US" dirty="0"/>
              <a:t>Trade-off between max current and field uniformity</a:t>
            </a:r>
          </a:p>
          <a:p>
            <a:r>
              <a:rPr lang="en-US" dirty="0"/>
              <a:t>Conclusion: 16x16 arrays are not capable of producing the target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A45BC-671D-FF45-AEA1-E70BCDDD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57" y="2514600"/>
            <a:ext cx="5181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86C-1D31-2C44-88B0-89DEE469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the target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5856-553C-1046-946E-43B4BFF1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81513"/>
            <a:ext cx="4852987" cy="3124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 step:</a:t>
            </a:r>
          </a:p>
          <a:p>
            <a:pPr lvl="1"/>
            <a:r>
              <a:rPr lang="en-US" dirty="0"/>
              <a:t>Increase array size to 16x32</a:t>
            </a:r>
          </a:p>
          <a:p>
            <a:pPr lvl="1"/>
            <a:r>
              <a:rPr lang="en-US" dirty="0"/>
              <a:t>One vs. three loop orientations</a:t>
            </a:r>
          </a:p>
          <a:p>
            <a:r>
              <a:rPr lang="en-US" dirty="0"/>
              <a:t>Can this generate the target field?</a:t>
            </a:r>
          </a:p>
          <a:p>
            <a:r>
              <a:rPr lang="en-US" dirty="0"/>
              <a:t>Does the traveling wave target field have any advantages over standing wave shimmed fields?</a:t>
            </a:r>
          </a:p>
          <a:p>
            <a:pPr lvl="1"/>
            <a:r>
              <a:rPr lang="en-US" dirty="0"/>
              <a:t>Uniform SAR?</a:t>
            </a:r>
          </a:p>
          <a:p>
            <a:pPr lvl="1"/>
            <a:r>
              <a:rPr lang="en-US" dirty="0"/>
              <a:t>Robustness to changes in head size,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93DD7-5404-544C-8CD5-9ACFC0809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3" r="10834"/>
          <a:stretch/>
        </p:blipFill>
        <p:spPr>
          <a:xfrm rot="5400000" flipH="1">
            <a:off x="7663070" y="2237089"/>
            <a:ext cx="3564255" cy="35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field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Address the following challenges</a:t>
            </a:r>
          </a:p>
          <a:p>
            <a:pPr lvl="1"/>
            <a:r>
              <a:rPr lang="en-US" sz="2000" dirty="0"/>
              <a:t>Dielectric constant -&gt; short wavelength</a:t>
            </a:r>
          </a:p>
          <a:p>
            <a:pPr lvl="1"/>
            <a:r>
              <a:rPr lang="en-US" sz="2000" dirty="0"/>
              <a:t>Conductivity -&gt; attenuation</a:t>
            </a:r>
          </a:p>
          <a:p>
            <a:pPr lvl="1"/>
            <a:r>
              <a:rPr lang="en-US" sz="2000" dirty="0"/>
              <a:t>Inhomogeneous material properties -&gt; Reflection/refraction at boundaries</a:t>
            </a:r>
          </a:p>
          <a:p>
            <a:r>
              <a:rPr lang="en-US" sz="2400" dirty="0"/>
              <a:t>Goal: Minimize the coefficient of variation (</a:t>
            </a:r>
            <a:r>
              <a:rPr lang="en-US" sz="2400" dirty="0" err="1"/>
              <a:t>CoV</a:t>
            </a:r>
            <a:r>
              <a:rPr lang="en-US" sz="2400" dirty="0"/>
              <a:t>) of|B</a:t>
            </a:r>
            <a:r>
              <a:rPr lang="en-US" sz="2400" baseline="-25000" dirty="0"/>
              <a:t>1</a:t>
            </a:r>
            <a:r>
              <a:rPr lang="en-US" sz="2400" baseline="30000" dirty="0"/>
              <a:t>+</a:t>
            </a:r>
            <a:r>
              <a:rPr lang="en-US" sz="2400" dirty="0"/>
              <a:t>| </a:t>
            </a:r>
          </a:p>
          <a:p>
            <a:pPr lvl="1"/>
            <a:r>
              <a:rPr lang="en-US" sz="2000" dirty="0"/>
              <a:t>Over the space of solutions of Maxwell’s </a:t>
            </a:r>
            <a:r>
              <a:rPr lang="en-US" sz="2000" dirty="0" err="1"/>
              <a:t>Eqns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78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Overcoming wavelength effects</a:t>
            </a:r>
          </a:p>
        </p:txBody>
      </p:sp>
      <p:pic>
        <p:nvPicPr>
          <p:cNvPr id="9" name="gMie_Hy_NSv5_6thOrder_20151106_x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8357" y="2764218"/>
            <a:ext cx="5293644" cy="29776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4003F2-2F19-D840-BDDC-BB727D8DB85B}"/>
              </a:ext>
            </a:extLst>
          </p:cNvPr>
          <p:cNvSpPr txBox="1">
            <a:spLocks/>
          </p:cNvSpPr>
          <p:nvPr/>
        </p:nvSpPr>
        <p:spPr>
          <a:xfrm>
            <a:off x="929718" y="3330516"/>
            <a:ext cx="6514029" cy="79154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uniform plane wave has uniform |B</a:t>
            </a:r>
            <a:r>
              <a:rPr lang="en-US" sz="2400" baseline="-25000" dirty="0"/>
              <a:t>1</a:t>
            </a:r>
            <a:r>
              <a:rPr lang="en-US" sz="2400" baseline="30000" dirty="0"/>
              <a:t>+</a:t>
            </a:r>
            <a:r>
              <a:rPr lang="en-US" sz="24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696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39"/>
          <a:stretch/>
        </p:blipFill>
        <p:spPr>
          <a:xfrm rot="16200000" flipH="1">
            <a:off x="9394151" y="3132756"/>
            <a:ext cx="2248229" cy="187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field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6854271" cy="3124201"/>
          </a:xfrm>
        </p:spPr>
        <p:txBody>
          <a:bodyPr>
            <a:normAutofit/>
          </a:bodyPr>
          <a:lstStyle/>
          <a:p>
            <a:r>
              <a:rPr lang="en-US" dirty="0"/>
              <a:t>What external field would produce the desired plane wave field in the brain/body?</a:t>
            </a:r>
          </a:p>
          <a:p>
            <a:r>
              <a:rPr lang="en-US" dirty="0"/>
              <a:t>Measure the coupling between </a:t>
            </a:r>
          </a:p>
          <a:p>
            <a:pPr lvl="1"/>
            <a:r>
              <a:rPr lang="en-US" dirty="0"/>
              <a:t>Incident field modes (transmitted by the </a:t>
            </a:r>
            <a:r>
              <a:rPr lang="en-US" dirty="0" err="1"/>
              <a:t>rf</a:t>
            </a:r>
            <a:r>
              <a:rPr lang="en-US" dirty="0"/>
              <a:t> coil)</a:t>
            </a:r>
          </a:p>
          <a:p>
            <a:pPr lvl="1"/>
            <a:r>
              <a:rPr lang="en-US" dirty="0"/>
              <a:t>Internal field modes (within the sample)</a:t>
            </a:r>
          </a:p>
          <a:p>
            <a:r>
              <a:rPr lang="en-US" dirty="0"/>
              <a:t>If the target field is known, solve the inverse problem:</a:t>
            </a:r>
          </a:p>
          <a:p>
            <a:pPr lvl="1"/>
            <a:r>
              <a:rPr lang="en-US" dirty="0"/>
              <a:t>What combination of incident modes makes the internal target field?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326227" y="3403653"/>
            <a:ext cx="1254641" cy="1650892"/>
            <a:chOff x="8980784" y="3735571"/>
            <a:chExt cx="992555" cy="1306032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9443485" y="3735571"/>
              <a:ext cx="529854" cy="1306032"/>
              <a:chOff x="9069572" y="3576081"/>
              <a:chExt cx="529854" cy="130603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9069572" y="3576082"/>
                <a:ext cx="529854" cy="1306031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260958" y="3576081"/>
                <a:ext cx="338468" cy="1306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flipH="1">
              <a:off x="9220624" y="3841444"/>
              <a:ext cx="529854" cy="1094282"/>
              <a:chOff x="9069572" y="3576081"/>
              <a:chExt cx="529854" cy="130603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9069572" y="3576082"/>
                <a:ext cx="529854" cy="1306031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260958" y="3576081"/>
                <a:ext cx="338468" cy="1306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flipH="1">
              <a:off x="8980784" y="4049620"/>
              <a:ext cx="529854" cy="730556"/>
              <a:chOff x="9069572" y="3576081"/>
              <a:chExt cx="529854" cy="130603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9069572" y="3576082"/>
                <a:ext cx="529854" cy="1306031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260958" y="3576081"/>
                <a:ext cx="338468" cy="1306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848668" y="3337548"/>
            <a:ext cx="1942839" cy="1650891"/>
            <a:chOff x="9848668" y="3337548"/>
            <a:chExt cx="1942839" cy="1650891"/>
          </a:xfrm>
        </p:grpSpPr>
        <p:grpSp>
          <p:nvGrpSpPr>
            <p:cNvPr id="31" name="Group 30"/>
            <p:cNvGrpSpPr/>
            <p:nvPr/>
          </p:nvGrpSpPr>
          <p:grpSpPr>
            <a:xfrm>
              <a:off x="9848668" y="3337548"/>
              <a:ext cx="1272697" cy="1650891"/>
              <a:chOff x="10178321" y="3735571"/>
              <a:chExt cx="1006839" cy="130603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0178321" y="4096277"/>
                <a:ext cx="0" cy="58461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0398177" y="3735571"/>
                <a:ext cx="0" cy="1152573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638018" y="3735571"/>
                <a:ext cx="0" cy="130603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922832" y="3735571"/>
                <a:ext cx="0" cy="130603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1185160" y="3735571"/>
                <a:ext cx="0" cy="130603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11366205" y="4159448"/>
              <a:ext cx="425302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90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multilayered samples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4" y="2666999"/>
            <a:ext cx="659224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Coupling matrix describes the relation between transmitted and internal (VOI) mode amplitudes</a:t>
            </a:r>
          </a:p>
          <a:p>
            <a:pPr lvl="1"/>
            <a:r>
              <a:rPr lang="en-US" dirty="0"/>
              <a:t>even for multiple intervening layers</a:t>
            </a:r>
          </a:p>
          <a:p>
            <a:r>
              <a:rPr lang="en-US" dirty="0"/>
              <a:t>Full column rank guarantees a solution to the inverse problem</a:t>
            </a:r>
          </a:p>
          <a:p>
            <a:r>
              <a:rPr lang="en-US" dirty="0"/>
              <a:t>Coupling matrix is calculated from field maps, acquired prior to scan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95953" y="2654594"/>
            <a:ext cx="4338085" cy="3136606"/>
            <a:chOff x="7495953" y="2654594"/>
            <a:chExt cx="4338085" cy="3136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t="4186" r="2123" b="50078"/>
            <a:stretch/>
          </p:blipFill>
          <p:spPr>
            <a:xfrm>
              <a:off x="7495953" y="2654594"/>
              <a:ext cx="4338085" cy="3136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7495953" y="5443870"/>
              <a:ext cx="350875" cy="347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43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conductivity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58381"/>
            <a:ext cx="6335152" cy="2381662"/>
          </a:xfrm>
        </p:spPr>
        <p:txBody>
          <a:bodyPr>
            <a:normAutofit/>
          </a:bodyPr>
          <a:lstStyle/>
          <a:p>
            <a:r>
              <a:rPr lang="en-US" sz="2400" dirty="0"/>
              <a:t>Conductive losses cause attenuation of a plane wave as it traverses the head</a:t>
            </a:r>
          </a:p>
          <a:p>
            <a:pPr lvl="1"/>
            <a:r>
              <a:rPr lang="en-US" sz="2200" dirty="0"/>
              <a:t>B</a:t>
            </a:r>
            <a:r>
              <a:rPr lang="en-US" sz="2200" baseline="-25000" dirty="0"/>
              <a:t>1</a:t>
            </a:r>
            <a:r>
              <a:rPr lang="en-US" sz="2200" dirty="0"/>
              <a:t> is uniform in planes perpendicular to propagation direction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33637" y="2288356"/>
            <a:ext cx="2987749" cy="4282566"/>
            <a:chOff x="8686800" y="2362784"/>
            <a:chExt cx="2987749" cy="4282566"/>
          </a:xfrm>
        </p:grpSpPr>
        <p:sp>
          <p:nvSpPr>
            <p:cNvPr id="8" name="Rectangle 7"/>
            <p:cNvSpPr/>
            <p:nvPr/>
          </p:nvSpPr>
          <p:spPr>
            <a:xfrm>
              <a:off x="8686800" y="2362784"/>
              <a:ext cx="2987749" cy="42825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3" t="10698" r="14802" b="53643"/>
            <a:stretch/>
          </p:blipFill>
          <p:spPr>
            <a:xfrm>
              <a:off x="9049429" y="2362784"/>
              <a:ext cx="2625120" cy="21876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8686800" y="4550384"/>
              <a:ext cx="2838893" cy="2094966"/>
              <a:chOff x="4369980" y="3530009"/>
              <a:chExt cx="3530011" cy="260497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t="51472" r="14803" b="10543"/>
              <a:stretch/>
            </p:blipFill>
            <p:spPr>
              <a:xfrm>
                <a:off x="4369980" y="3530009"/>
                <a:ext cx="3530011" cy="260497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369980" y="5791200"/>
                <a:ext cx="265815" cy="3437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9654576" y="1888246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|B</a:t>
            </a:r>
            <a:r>
              <a:rPr lang="en-US" sz="2000" baseline="-25000" dirty="0"/>
              <a:t>y</a:t>
            </a:r>
            <a:r>
              <a:rPr lang="en-US" sz="20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459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conductivity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97254"/>
            <a:ext cx="6592241" cy="3463304"/>
          </a:xfrm>
        </p:spPr>
        <p:txBody>
          <a:bodyPr>
            <a:normAutofit/>
          </a:bodyPr>
          <a:lstStyle/>
          <a:p>
            <a:r>
              <a:rPr lang="en-US" sz="2400" dirty="0"/>
              <a:t>Balance attenuation with field focusing</a:t>
            </a:r>
          </a:p>
          <a:p>
            <a:r>
              <a:rPr lang="en-US" sz="2400" dirty="0"/>
              <a:t>A superposition of plane waves (or other basis functions) can produce a converging wave to balance conductive losses</a:t>
            </a:r>
          </a:p>
          <a:p>
            <a:pPr lvl="1"/>
            <a:r>
              <a:rPr lang="en-US" sz="2200" dirty="0"/>
              <a:t>Synthesize </a:t>
            </a:r>
            <a:r>
              <a:rPr lang="en-US" sz="2000" dirty="0"/>
              <a:t>nearly uniform 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 fields</a:t>
            </a:r>
            <a:endParaRPr lang="en-US" sz="2200" dirty="0"/>
          </a:p>
          <a:p>
            <a:pPr lvl="1"/>
            <a:r>
              <a:rPr lang="en-US" sz="2000" dirty="0" err="1"/>
              <a:t>CoV</a:t>
            </a:r>
            <a:r>
              <a:rPr lang="en-US" sz="2000" dirty="0"/>
              <a:t>(|B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|) = 5% over the volume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123" y="5129367"/>
            <a:ext cx="6666614" cy="79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owH1plusTimeDependence_H1plus_ellipsoid_02-May-2016_102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4348" y="2597254"/>
            <a:ext cx="3301576" cy="33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Overcoming conductivity effects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7846" r="17984" b="12042"/>
          <a:stretch/>
        </p:blipFill>
        <p:spPr>
          <a:xfrm>
            <a:off x="8229896" y="2562447"/>
            <a:ext cx="3369662" cy="3339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03776" y="1955762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1413" y="2597254"/>
            <a:ext cx="6592241" cy="3463304"/>
          </a:xfrm>
        </p:spPr>
        <p:txBody>
          <a:bodyPr>
            <a:normAutofit/>
          </a:bodyPr>
          <a:lstStyle/>
          <a:p>
            <a:r>
              <a:rPr lang="en-US" sz="2400" dirty="0"/>
              <a:t>Balance attenuation with field focusing</a:t>
            </a:r>
          </a:p>
          <a:p>
            <a:r>
              <a:rPr lang="en-US" sz="2400" dirty="0"/>
              <a:t>A superposition of plane waves (or other basis functions) can produce a converging wave to balance conductive losses</a:t>
            </a:r>
          </a:p>
          <a:p>
            <a:pPr lvl="1"/>
            <a:r>
              <a:rPr lang="en-US" sz="2200" dirty="0"/>
              <a:t>Synthesize </a:t>
            </a:r>
            <a:r>
              <a:rPr lang="en-US" sz="2000" dirty="0"/>
              <a:t>nearly uniform 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 fields</a:t>
            </a:r>
            <a:endParaRPr lang="en-US" sz="2200" dirty="0"/>
          </a:p>
          <a:p>
            <a:pPr lvl="1"/>
            <a:r>
              <a:rPr lang="en-US" sz="2000" dirty="0" err="1"/>
              <a:t>CoV</a:t>
            </a:r>
            <a:r>
              <a:rPr lang="en-US" sz="2000" dirty="0"/>
              <a:t>(|B</a:t>
            </a:r>
            <a:r>
              <a:rPr lang="en-US" sz="2000" baseline="-25000" dirty="0"/>
              <a:t>1</a:t>
            </a:r>
            <a:r>
              <a:rPr lang="en-US" sz="2000" baseline="30000" dirty="0"/>
              <a:t>+</a:t>
            </a:r>
            <a:r>
              <a:rPr lang="en-US" sz="2000" dirty="0"/>
              <a:t>|) = 5% over the volume</a:t>
            </a:r>
          </a:p>
        </p:txBody>
      </p:sp>
    </p:spTree>
    <p:extLst>
      <p:ext uri="{BB962C8B-B14F-4D97-AF65-F5344CB8AC3E}">
        <p14:creationId xmlns:p14="http://schemas.microsoft.com/office/powerpoint/2010/main" val="12909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on conductivity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1413" y="2633010"/>
            <a:ext cx="6375493" cy="32810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How does the target field depend on brain conductivity?</a:t>
            </a:r>
          </a:p>
          <a:p>
            <a:r>
              <a:rPr lang="en-US" sz="2800" dirty="0"/>
              <a:t>Zero conductivity -&gt; plane wave</a:t>
            </a:r>
          </a:p>
          <a:p>
            <a:r>
              <a:rPr lang="en-US" sz="2800" dirty="0"/>
              <a:t>Increasing conductivity -&gt;</a:t>
            </a:r>
          </a:p>
          <a:p>
            <a:pPr lvl="1"/>
            <a:r>
              <a:rPr lang="en-US" sz="2400" dirty="0"/>
              <a:t>Greater attenuation</a:t>
            </a:r>
          </a:p>
          <a:p>
            <a:pPr lvl="1"/>
            <a:r>
              <a:rPr lang="en-US" sz="2400" dirty="0"/>
              <a:t>Stronger wave front focusing required to balance attenuation</a:t>
            </a:r>
          </a:p>
          <a:p>
            <a:endParaRPr lang="en-US" dirty="0"/>
          </a:p>
        </p:txBody>
      </p:sp>
      <p:pic>
        <p:nvPicPr>
          <p:cNvPr id="3" name="targetVsConductivity_v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171" y="2146301"/>
            <a:ext cx="3225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43857</TotalTime>
  <Words>1179</Words>
  <Application>Microsoft Macintosh PowerPoint</Application>
  <PresentationFormat>Widescreen</PresentationFormat>
  <Paragraphs>158</Paragraphs>
  <Slides>18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Mangal</vt:lpstr>
      <vt:lpstr>Symbol</vt:lpstr>
      <vt:lpstr>Wingdings</vt:lpstr>
      <vt:lpstr>Mesh</vt:lpstr>
      <vt:lpstr>Update on target fields  for rf shimming</vt:lpstr>
      <vt:lpstr>Target field design</vt:lpstr>
      <vt:lpstr>PowerPoint Presentation</vt:lpstr>
      <vt:lpstr>Target field synthesis</vt:lpstr>
      <vt:lpstr>PowerPoint Presentation</vt:lpstr>
      <vt:lpstr>Effects of conductivity</vt:lpstr>
      <vt:lpstr>Overcoming conductivity effects</vt:lpstr>
      <vt:lpstr>Overcoming conductivity effects</vt:lpstr>
      <vt:lpstr>Dependence on conductivity</vt:lpstr>
      <vt:lpstr>Comparison to previous work</vt:lpstr>
      <vt:lpstr>Target field in a More realistic head model</vt:lpstr>
      <vt:lpstr>Target field in a More realistic head model</vt:lpstr>
      <vt:lpstr>Simulation parameters</vt:lpstr>
      <vt:lpstr>Producing the target field</vt:lpstr>
      <vt:lpstr>Producing the target field</vt:lpstr>
      <vt:lpstr>Producing the target field</vt:lpstr>
      <vt:lpstr>Producing the target field</vt:lpstr>
      <vt:lpstr>Producing the target field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Internal plane-wave synthesis for uniform b1(+)  in high field mri</dc:title>
  <dc:creator>Microsoft Office User</dc:creator>
  <cp:lastModifiedBy>Anderson, Adam W</cp:lastModifiedBy>
  <cp:revision>248</cp:revision>
  <dcterms:created xsi:type="dcterms:W3CDTF">2016-02-04T14:44:08Z</dcterms:created>
  <dcterms:modified xsi:type="dcterms:W3CDTF">2020-04-03T19:18:31Z</dcterms:modified>
</cp:coreProperties>
</file>