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65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BDAD8-BC64-436E-9464-270094918FAF}" v="1" dt="2022-09-07T22:06:11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es, Jessika" userId="1d3c2db9-14b0-40e7-85a7-68bb8c4b58fb" providerId="ADAL" clId="{95DBDAD8-BC64-436E-9464-270094918FAF}"/>
    <pc:docChg chg="undo custSel modSld">
      <pc:chgData name="Boles, Jessika" userId="1d3c2db9-14b0-40e7-85a7-68bb8c4b58fb" providerId="ADAL" clId="{95DBDAD8-BC64-436E-9464-270094918FAF}" dt="2022-09-07T22:28:09.622" v="771" actId="20577"/>
      <pc:docMkLst>
        <pc:docMk/>
      </pc:docMkLst>
      <pc:sldChg chg="modNotesTx">
        <pc:chgData name="Boles, Jessika" userId="1d3c2db9-14b0-40e7-85a7-68bb8c4b58fb" providerId="ADAL" clId="{95DBDAD8-BC64-436E-9464-270094918FAF}" dt="2022-09-07T22:26:45.943" v="632" actId="20577"/>
        <pc:sldMkLst>
          <pc:docMk/>
          <pc:sldMk cId="99993322" sldId="259"/>
        </pc:sldMkLst>
      </pc:sldChg>
      <pc:sldChg chg="modNotesTx">
        <pc:chgData name="Boles, Jessika" userId="1d3c2db9-14b0-40e7-85a7-68bb8c4b58fb" providerId="ADAL" clId="{95DBDAD8-BC64-436E-9464-270094918FAF}" dt="2022-09-07T22:26:51.113" v="633"/>
        <pc:sldMkLst>
          <pc:docMk/>
          <pc:sldMk cId="158357309" sldId="266"/>
        </pc:sldMkLst>
      </pc:sldChg>
      <pc:sldChg chg="modNotesTx">
        <pc:chgData name="Boles, Jessika" userId="1d3c2db9-14b0-40e7-85a7-68bb8c4b58fb" providerId="ADAL" clId="{95DBDAD8-BC64-436E-9464-270094918FAF}" dt="2022-09-07T22:26:53.077" v="634"/>
        <pc:sldMkLst>
          <pc:docMk/>
          <pc:sldMk cId="3978970446" sldId="267"/>
        </pc:sldMkLst>
      </pc:sldChg>
      <pc:sldChg chg="modNotesTx">
        <pc:chgData name="Boles, Jessika" userId="1d3c2db9-14b0-40e7-85a7-68bb8c4b58fb" providerId="ADAL" clId="{95DBDAD8-BC64-436E-9464-270094918FAF}" dt="2022-09-07T22:27:00.304" v="635"/>
        <pc:sldMkLst>
          <pc:docMk/>
          <pc:sldMk cId="1308638300" sldId="269"/>
        </pc:sldMkLst>
      </pc:sldChg>
      <pc:sldChg chg="modNotesTx">
        <pc:chgData name="Boles, Jessika" userId="1d3c2db9-14b0-40e7-85a7-68bb8c4b58fb" providerId="ADAL" clId="{95DBDAD8-BC64-436E-9464-270094918FAF}" dt="2022-09-07T22:27:05.711" v="636"/>
        <pc:sldMkLst>
          <pc:docMk/>
          <pc:sldMk cId="659495055" sldId="270"/>
        </pc:sldMkLst>
      </pc:sldChg>
      <pc:sldChg chg="modNotesTx">
        <pc:chgData name="Boles, Jessika" userId="1d3c2db9-14b0-40e7-85a7-68bb8c4b58fb" providerId="ADAL" clId="{95DBDAD8-BC64-436E-9464-270094918FAF}" dt="2022-09-07T22:27:13.550" v="637"/>
        <pc:sldMkLst>
          <pc:docMk/>
          <pc:sldMk cId="3881782553" sldId="271"/>
        </pc:sldMkLst>
      </pc:sldChg>
      <pc:sldChg chg="modSp mod">
        <pc:chgData name="Boles, Jessika" userId="1d3c2db9-14b0-40e7-85a7-68bb8c4b58fb" providerId="ADAL" clId="{95DBDAD8-BC64-436E-9464-270094918FAF}" dt="2022-09-07T22:28:09.622" v="771" actId="20577"/>
        <pc:sldMkLst>
          <pc:docMk/>
          <pc:sldMk cId="3009627107" sldId="279"/>
        </pc:sldMkLst>
        <pc:spChg chg="mod">
          <ac:chgData name="Boles, Jessika" userId="1d3c2db9-14b0-40e7-85a7-68bb8c4b58fb" providerId="ADAL" clId="{95DBDAD8-BC64-436E-9464-270094918FAF}" dt="2022-09-07T22:28:09.622" v="771" actId="20577"/>
          <ac:spMkLst>
            <pc:docMk/>
            <pc:sldMk cId="3009627107" sldId="279"/>
            <ac:spMk id="3" creationId="{7D303682-267B-4E47-B0AB-2EF0A471638D}"/>
          </ac:spMkLst>
        </pc:spChg>
      </pc:sldChg>
      <pc:sldChg chg="addSp delSp modSp mod setBg">
        <pc:chgData name="Boles, Jessika" userId="1d3c2db9-14b0-40e7-85a7-68bb8c4b58fb" providerId="ADAL" clId="{95DBDAD8-BC64-436E-9464-270094918FAF}" dt="2022-09-07T22:17:34.090" v="371" actId="122"/>
        <pc:sldMkLst>
          <pc:docMk/>
          <pc:sldMk cId="2918156294" sldId="280"/>
        </pc:sldMkLst>
        <pc:spChg chg="mod">
          <ac:chgData name="Boles, Jessika" userId="1d3c2db9-14b0-40e7-85a7-68bb8c4b58fb" providerId="ADAL" clId="{95DBDAD8-BC64-436E-9464-270094918FAF}" dt="2022-09-07T22:17:34.090" v="371" actId="122"/>
          <ac:spMkLst>
            <pc:docMk/>
            <pc:sldMk cId="2918156294" sldId="280"/>
            <ac:spMk id="2" creationId="{360C789C-2B57-498B-9874-4BA7489F0220}"/>
          </ac:spMkLst>
        </pc:spChg>
        <pc:spChg chg="del mod">
          <ac:chgData name="Boles, Jessika" userId="1d3c2db9-14b0-40e7-85a7-68bb8c4b58fb" providerId="ADAL" clId="{95DBDAD8-BC64-436E-9464-270094918FAF}" dt="2022-09-07T22:04:13.276" v="4" actId="478"/>
          <ac:spMkLst>
            <pc:docMk/>
            <pc:sldMk cId="2918156294" sldId="280"/>
            <ac:spMk id="3" creationId="{410EADD2-DF22-44C4-B5B4-E6F97EC247A5}"/>
          </ac:spMkLst>
        </pc:spChg>
        <pc:spChg chg="add mod">
          <ac:chgData name="Boles, Jessika" userId="1d3c2db9-14b0-40e7-85a7-68bb8c4b58fb" providerId="ADAL" clId="{95DBDAD8-BC64-436E-9464-270094918FAF}" dt="2022-09-07T22:17:10.259" v="365" actId="20577"/>
          <ac:spMkLst>
            <pc:docMk/>
            <pc:sldMk cId="2918156294" sldId="280"/>
            <ac:spMk id="8" creationId="{A7D44401-5256-49FF-9FD3-3A13F462928E}"/>
          </ac:spMkLst>
        </pc:spChg>
        <pc:spChg chg="add del">
          <ac:chgData name="Boles, Jessika" userId="1d3c2db9-14b0-40e7-85a7-68bb8c4b58fb" providerId="ADAL" clId="{95DBDAD8-BC64-436E-9464-270094918FAF}" dt="2022-09-07T22:04:30.380" v="10" actId="26606"/>
          <ac:spMkLst>
            <pc:docMk/>
            <pc:sldMk cId="2918156294" sldId="280"/>
            <ac:spMk id="10" creationId="{47942995-B07F-4636-9A06-C6A104B260A8}"/>
          </ac:spMkLst>
        </pc:spChg>
        <pc:spChg chg="add del">
          <ac:chgData name="Boles, Jessika" userId="1d3c2db9-14b0-40e7-85a7-68bb8c4b58fb" providerId="ADAL" clId="{95DBDAD8-BC64-436E-9464-270094918FAF}" dt="2022-09-07T22:04:30.380" v="10" actId="26606"/>
          <ac:spMkLst>
            <pc:docMk/>
            <pc:sldMk cId="2918156294" sldId="280"/>
            <ac:spMk id="17" creationId="{B81933D1-5615-42C7-9C0B-4EB7105CCE2D}"/>
          </ac:spMkLst>
        </pc:spChg>
        <pc:spChg chg="add del">
          <ac:chgData name="Boles, Jessika" userId="1d3c2db9-14b0-40e7-85a7-68bb8c4b58fb" providerId="ADAL" clId="{95DBDAD8-BC64-436E-9464-270094918FAF}" dt="2022-09-07T22:15:50.876" v="244" actId="22"/>
          <ac:spMkLst>
            <pc:docMk/>
            <pc:sldMk cId="2918156294" sldId="280"/>
            <ac:spMk id="18" creationId="{6F329BD8-7133-4284-ABAB-F99D97C1CB42}"/>
          </ac:spMkLst>
        </pc:spChg>
        <pc:spChg chg="add del">
          <ac:chgData name="Boles, Jessika" userId="1d3c2db9-14b0-40e7-85a7-68bb8c4b58fb" providerId="ADAL" clId="{95DBDAD8-BC64-436E-9464-270094918FAF}" dt="2022-09-07T22:04:30.380" v="10" actId="26606"/>
          <ac:spMkLst>
            <pc:docMk/>
            <pc:sldMk cId="2918156294" sldId="280"/>
            <ac:spMk id="19" creationId="{19C9EAEA-39D0-4B0E-A0EB-51E7B26740B1}"/>
          </ac:spMkLst>
        </pc:spChg>
        <pc:spChg chg="add del">
          <ac:chgData name="Boles, Jessika" userId="1d3c2db9-14b0-40e7-85a7-68bb8c4b58fb" providerId="ADAL" clId="{95DBDAD8-BC64-436E-9464-270094918FAF}" dt="2022-09-07T22:16:19.338" v="251" actId="22"/>
          <ac:spMkLst>
            <pc:docMk/>
            <pc:sldMk cId="2918156294" sldId="280"/>
            <ac:spMk id="20" creationId="{6E283814-A3EE-4837-A670-F2A5A25A4724}"/>
          </ac:spMkLst>
        </pc:spChg>
        <pc:grpChg chg="add del">
          <ac:chgData name="Boles, Jessika" userId="1d3c2db9-14b0-40e7-85a7-68bb8c4b58fb" providerId="ADAL" clId="{95DBDAD8-BC64-436E-9464-270094918FAF}" dt="2022-09-07T22:04:30.380" v="10" actId="26606"/>
          <ac:grpSpMkLst>
            <pc:docMk/>
            <pc:sldMk cId="2918156294" sldId="280"/>
            <ac:grpSpMk id="12" creationId="{032D8612-31EB-44CF-A1D0-14FD4C705424}"/>
          </ac:grpSpMkLst>
        </pc:grpChg>
        <pc:picChg chg="add del mod">
          <ac:chgData name="Boles, Jessika" userId="1d3c2db9-14b0-40e7-85a7-68bb8c4b58fb" providerId="ADAL" clId="{95DBDAD8-BC64-436E-9464-270094918FAF}" dt="2022-09-07T22:05:46.387" v="14" actId="478"/>
          <ac:picMkLst>
            <pc:docMk/>
            <pc:sldMk cId="2918156294" sldId="280"/>
            <ac:picMk id="5" creationId="{E714ED66-F0D9-4804-BDCF-84894BA4729A}"/>
          </ac:picMkLst>
        </pc:picChg>
        <pc:picChg chg="add mod">
          <ac:chgData name="Boles, Jessika" userId="1d3c2db9-14b0-40e7-85a7-68bb8c4b58fb" providerId="ADAL" clId="{95DBDAD8-BC64-436E-9464-270094918FAF}" dt="2022-09-07T22:17:19.330" v="369" actId="1076"/>
          <ac:picMkLst>
            <pc:docMk/>
            <pc:sldMk cId="2918156294" sldId="280"/>
            <ac:picMk id="7" creationId="{A424124E-1CE7-43C5-A6A8-60A2ED8D4F29}"/>
          </ac:picMkLst>
        </pc:picChg>
        <pc:picChg chg="add mod">
          <ac:chgData name="Boles, Jessika" userId="1d3c2db9-14b0-40e7-85a7-68bb8c4b58fb" providerId="ADAL" clId="{95DBDAD8-BC64-436E-9464-270094918FAF}" dt="2022-09-07T22:17:16.464" v="368" actId="1076"/>
          <ac:picMkLst>
            <pc:docMk/>
            <pc:sldMk cId="2918156294" sldId="280"/>
            <ac:picMk id="21" creationId="{826BCBBD-B7D7-41D5-BDF9-3D37A250F5DA}"/>
          </ac:picMkLst>
        </pc:picChg>
      </pc:sldChg>
      <pc:sldChg chg="modSp mod">
        <pc:chgData name="Boles, Jessika" userId="1d3c2db9-14b0-40e7-85a7-68bb8c4b58fb" providerId="ADAL" clId="{95DBDAD8-BC64-436E-9464-270094918FAF}" dt="2022-09-07T22:18:47.433" v="563" actId="20577"/>
        <pc:sldMkLst>
          <pc:docMk/>
          <pc:sldMk cId="578484798" sldId="281"/>
        </pc:sldMkLst>
        <pc:spChg chg="mod">
          <ac:chgData name="Boles, Jessika" userId="1d3c2db9-14b0-40e7-85a7-68bb8c4b58fb" providerId="ADAL" clId="{95DBDAD8-BC64-436E-9464-270094918FAF}" dt="2022-09-07T22:18:47.433" v="563" actId="20577"/>
          <ac:spMkLst>
            <pc:docMk/>
            <pc:sldMk cId="578484798" sldId="281"/>
            <ac:spMk id="3" creationId="{BB3541F0-D415-47CD-BFDD-204BFD26FC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BB5D-6432-7840-BC48-313245739D14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D32AB-90E1-2042-8898-FF4919FE9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representative of current state of child life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D32AB-90E1-2042-8898-FF4919FE92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representative of current state of child life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D32AB-90E1-2042-8898-FF4919FE92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representative of current state of child life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D32AB-90E1-2042-8898-FF4919FE92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2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representative of current state of child life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D32AB-90E1-2042-8898-FF4919FE92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representative of current state of child life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D32AB-90E1-2042-8898-FF4919FE92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representative of current state of child life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D32AB-90E1-2042-8898-FF4919FE92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3ECF-D8F6-FC42-DA20-55CC3CF80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2AC84-7647-3F90-70D1-3297F03AA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D0120-EC19-AD92-9324-1167BE54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ABB57-A951-8AC0-E899-C0B79F00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F50C-86B5-C54B-4881-30AD24B1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BEB9-6919-A1A7-2489-E1082855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576DC-342A-219B-5864-3C25E9EE4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C50F3-E8F1-0295-C763-674781E3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BFB09-08E7-9EEC-D7DC-556E5C42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D834-DB7B-DE03-5065-56C1C0CC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0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3B7EA-F53A-B8C0-D483-DF662ED5D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B2B5B-9D29-62E0-B2B5-D754A669C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5D389-3749-BCEB-5C4D-9270E7ED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1297-9211-6CBA-CBFB-55C164D9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1478-807F-28F8-5015-9FC975CE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D9D6-32D3-59BA-1311-4475E8C5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EF23-6018-5A9E-8F8D-92E96A068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A1B8-C532-A740-956B-DC085138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3DE4-7E76-591D-5902-B8D429CA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B3DC-70D2-3CFF-A04F-39378B33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3F3F-1360-65A9-4862-E72A61BC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C3258-03C8-1C25-07C5-0ACCB1C1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3E698-EAA8-28C5-C4A6-1C56EB21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00C28-3CFC-CD43-5ED2-6A42B21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9EA82-33A4-BBCA-1B36-DA754BF5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5C33-A44C-8948-0EFA-857B71AD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A7BD-F4B9-2ED4-704A-2B16FA666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63025-6F90-1A44-18B5-BE5CB69FC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B30B6-BDC7-4876-2B89-6BBDCF85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3EB35-4936-73F9-F8D9-7E509243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0A0D3-2712-F8A9-8288-E94DEA4E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5FF8-9007-5D9F-BB28-92A2DFED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4786-46F5-A3D5-A25F-C915FC956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CB319-5729-6E4B-812C-8F96C4534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300ED-66C4-A5D8-0E33-976A76DDA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A71ED-B7C3-CA7C-02AD-C896370CD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E3B08-B6D1-5B3F-83FB-FAB10A24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162FB-44F7-0A8C-12AC-F18DFE6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45545-5572-5F57-3EC8-80B8A787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99B9-4608-A9B4-F3A2-FC7FB79B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06028-F0B6-D620-DD7F-FA8C3370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361C6-A90B-36AA-1CC2-43805381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0B51C-A254-11AB-6C8C-1C3C81FD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AD7A8-3FEE-C7E9-64F5-24858FC6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FCB21-BA56-0070-7577-E55762FA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329DF-B0FD-6DCA-2AE0-A26D81EA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6A49-B832-CE12-1894-DC6687E4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A573-179C-310E-43AC-AA9A95A6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CF56F-4815-A59E-624F-B1B779ABE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E54CB-A46E-A5D7-166F-6B90C9E3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A7880-12ED-CB00-8E53-200A0A9C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82060-49F2-A395-A0D7-D5A72CA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0A86-25F8-0E44-5DE0-DF515875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E14E7-9DC3-CE15-4D29-9DAC55378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3BF76-53F2-CCDA-BF07-D1CC55D7E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07BB0-21F7-AE07-80A9-B4FCB718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D5C02-5CA0-FF50-F3C1-762EF97A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7464A-8599-1797-6E1D-AB42DE27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5634E-FEB8-C368-DD9B-05C7C279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BA721-97FF-1BDE-2D2D-CBC0EB27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80422-1922-D026-B58C-BF98CB8C1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B9845-3CDB-D948-A34C-78DBA8C09E72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CECC-AC24-B3C8-7493-0EB9D009A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DAA7-1965-EA2A-877F-40D6D915C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7DBC-3E5D-404C-B0E6-7DF99CA6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vanderbilt.edu/chill-lab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E212-9F36-4209-B92D-247D0A4D3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Self-reported Burnout Levels of Certified Child Life Specialists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B8DF5-AA15-975B-33BD-69DB138AF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 by </a:t>
            </a:r>
            <a:r>
              <a:rPr lang="en-US" dirty="0" err="1"/>
              <a:t>Jiahe</a:t>
            </a:r>
            <a:r>
              <a:rPr lang="en-US" dirty="0"/>
              <a:t> Wang</a:t>
            </a:r>
          </a:p>
          <a:p>
            <a:r>
              <a:rPr lang="en-US" dirty="0"/>
              <a:t>Instructor: Jessika Boles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CCA0BF6-55EF-17B6-7B69-94E6A09A7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C3FFA1-5AB3-83D7-502D-D34AC8AE20BE}"/>
              </a:ext>
            </a:extLst>
          </p:cNvPr>
          <p:cNvSpPr txBox="1"/>
          <p:nvPr/>
        </p:nvSpPr>
        <p:spPr>
          <a:xfrm>
            <a:off x="10677490" y="623587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CHILL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9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Demographic</a:t>
            </a:r>
            <a:b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</a:t>
            </a:r>
          </a:p>
        </p:txBody>
      </p:sp>
      <p:pic>
        <p:nvPicPr>
          <p:cNvPr id="8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9C73940-E06C-4EE4-EE67-8CC6C9A7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36" y="276901"/>
            <a:ext cx="5693333" cy="6379085"/>
          </a:xfrm>
          <a:prstGeom prst="rect">
            <a:avLst/>
          </a:prstGeom>
          <a:ln w="9525">
            <a:noFill/>
          </a:ln>
        </p:spPr>
      </p:pic>
      <p:pic>
        <p:nvPicPr>
          <p:cNvPr id="16" name="Picture 15" descr="Ic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4EDA8F67-1461-A592-E2EC-A0559229C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A755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Gender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01994BE-FCAC-E8BF-2A8E-861B43CDA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717" y="1232452"/>
            <a:ext cx="7630971" cy="459766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46FD839B-2884-1EB6-DED7-EFEA7F750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A755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</a:t>
            </a:r>
          </a:p>
        </p:txBody>
      </p:sp>
      <p:pic>
        <p:nvPicPr>
          <p:cNvPr id="7" name="Content Placeholder 6" descr="Chart, pie chart&#10;&#10;Description automatically generated">
            <a:extLst>
              <a:ext uri="{FF2B5EF4-FFF2-40B4-BE49-F238E27FC236}">
                <a16:creationId xmlns:a16="http://schemas.microsoft.com/office/drawing/2014/main" id="{3EE91F86-3A0F-B1BF-A80A-E0994C821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5431" y="1337976"/>
            <a:ext cx="7583258" cy="4566713"/>
          </a:xfrm>
        </p:spPr>
      </p:pic>
      <p:pic>
        <p:nvPicPr>
          <p:cNvPr id="8" name="Picture 7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5780F2E7-62DC-17F5-32E7-B30E809D7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A755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Race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1AB464D-CA8F-0EAF-821B-7E1A0186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65" y="1329083"/>
            <a:ext cx="7598025" cy="457560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CDB2BB01-4AC4-76B5-8EAF-D736A0712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7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A755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Education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Degree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Level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89E7EEF1-95B5-257A-8DB0-7F09EE135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65" y="1342761"/>
            <a:ext cx="7575311" cy="456192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2E64F71B-1AA8-5759-EED4-A8AF54B9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A755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Years of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Paid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Experience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0D595E9C-47A3-0D49-3B70-1C96C3D6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65" y="1344605"/>
            <a:ext cx="7441389" cy="44812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E59BA598-B16C-1004-D201-6BB87513D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3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A755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Organizations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E05DCD1F-24D6-61D9-3B20-79910AE3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97" y="1383489"/>
            <a:ext cx="7378700" cy="45212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D29141CC-C746-21D2-734F-84A80D782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E2D11-A0DB-20F9-9E39-94E5BCE5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A755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Work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Settings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51273FFC-4D35-E84E-1465-D2AAE88C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65" y="1206500"/>
            <a:ext cx="7533024" cy="477637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CF9151D1-D3F3-A8E6-555E-724DB829F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4" y="5345856"/>
            <a:ext cx="965354" cy="12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44BEAD-8A90-498F-9E34-0386BD9A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99" y="567767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3682-267B-4E47-B0AB-2EF0A471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563" y="2068091"/>
            <a:ext cx="10196640" cy="2430864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Descriptive analyses were conducted in </a:t>
            </a:r>
            <a:r>
              <a:rPr lang="en-US" b="1" dirty="0">
                <a:solidFill>
                  <a:schemeClr val="tx2"/>
                </a:solidFill>
              </a:rPr>
              <a:t>SPSS</a:t>
            </a:r>
            <a:r>
              <a:rPr lang="en-US" dirty="0">
                <a:solidFill>
                  <a:schemeClr val="tx2"/>
                </a:solidFill>
              </a:rPr>
              <a:t> to assess the demographic and work characteristics of the study sample, as well as individual-item and total scores on the MBI-4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Due to ongoing data collection, and some abnormal distributions, </a:t>
            </a:r>
            <a:r>
              <a:rPr lang="en-US" b="1" dirty="0">
                <a:solidFill>
                  <a:schemeClr val="tx2"/>
                </a:solidFill>
              </a:rPr>
              <a:t>regression modeling</a:t>
            </a:r>
            <a:r>
              <a:rPr lang="en-US" dirty="0">
                <a:solidFill>
                  <a:schemeClr val="tx2"/>
                </a:solidFill>
              </a:rPr>
              <a:t> will be conducted later to understand the predictive value of demographic and work characteristics on MBI-4 scores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AB7D0B46-C6C2-0480-ED00-33DA4C24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6" y="5502117"/>
            <a:ext cx="938247" cy="12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0C789C-2B57-498B-9874-4BA7489F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705" y="2232349"/>
            <a:ext cx="2782389" cy="6323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Results</a:t>
            </a:r>
          </a:p>
        </p:txBody>
      </p:sp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826BCBBD-B7D7-41D5-BDF9-3D37A250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4" y="372663"/>
            <a:ext cx="6517769" cy="2172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44401-5256-49FF-9FD3-3A13F462928E}"/>
              </a:ext>
            </a:extLst>
          </p:cNvPr>
          <p:cNvSpPr txBox="1"/>
          <p:nvPr/>
        </p:nvSpPr>
        <p:spPr>
          <a:xfrm>
            <a:off x="310844" y="2348669"/>
            <a:ext cx="5763491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Cumulative burnout scores ranged from 36 to 104, with a score of &gt;56 indicative of moderate burnout, and a score of &gt;75 corresponding with high burnout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Burnout severity appears to be normally distributed, with 72.% scoring as moderate or high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424124E-1CE7-43C5-A6A8-60A2ED8D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79" y="3949759"/>
            <a:ext cx="5516969" cy="228421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329B82A9-E5D2-0610-3F6C-062C772D5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65" y="5589803"/>
            <a:ext cx="868977" cy="11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9CE5-8547-4C87-CCBD-87A10790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266" y="2673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62F2-CCAE-5480-D74C-91934DC7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00" y="2273300"/>
            <a:ext cx="9499599" cy="3898900"/>
          </a:xfrm>
        </p:spPr>
        <p:txBody>
          <a:bodyPr anchor="t">
            <a:normAutofit fontScale="40000" lnSpcReduction="20000"/>
          </a:bodyPr>
          <a:lstStyle/>
          <a:p>
            <a:r>
              <a:rPr lang="en-US" sz="5900" dirty="0">
                <a:solidFill>
                  <a:schemeClr val="tx2"/>
                </a:solidFill>
              </a:rPr>
              <a:t>Burnout is an ongoing issue in healthcare workers, with few effective interventions identified to date (Hall et al., 2016; Montgomery et al., 2019)</a:t>
            </a:r>
          </a:p>
          <a:p>
            <a:r>
              <a:rPr lang="en-US" sz="5900" dirty="0">
                <a:solidFill>
                  <a:schemeClr val="tx2"/>
                </a:solidFill>
              </a:rPr>
              <a:t>In the era of COVID-19, with increased patient loads and acuities and minimal resources, burnout has increased across healthcare specialties (Sharifi et al., 2019)</a:t>
            </a:r>
          </a:p>
          <a:p>
            <a:r>
              <a:rPr lang="en-US" sz="5900" dirty="0">
                <a:solidFill>
                  <a:schemeClr val="tx2"/>
                </a:solidFill>
              </a:rPr>
              <a:t>However, little has been done to specifically explore the prevalence and severity of burnout in Certified Child Life Specialists working during the COVID-19 pandemic</a:t>
            </a:r>
          </a:p>
          <a:p>
            <a:r>
              <a:rPr lang="en-US" sz="5900" dirty="0">
                <a:solidFill>
                  <a:schemeClr val="tx2"/>
                </a:solidFill>
              </a:rPr>
              <a:t>Therefore, the purpose of this study was to explore burnout severity in Certified Child Life Specialists employed in North American children’s hospitals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4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69FC1B-1F38-4AA2-B4C5-832AD77C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03" y="262831"/>
            <a:ext cx="7840967" cy="183734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Discussion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41F0-D415-47CD-BFDD-204BFD26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0" y="1829855"/>
            <a:ext cx="11118273" cy="2430864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Certified Child Life Specialists in this study report a range of burnout scores, </a:t>
            </a:r>
            <a:r>
              <a:rPr lang="en-US" sz="2000" b="1" dirty="0">
                <a:solidFill>
                  <a:schemeClr val="tx2"/>
                </a:solidFill>
              </a:rPr>
              <a:t>which cannot yet be predicted by demographic factors </a:t>
            </a:r>
            <a:r>
              <a:rPr lang="en-US" sz="2000" dirty="0">
                <a:solidFill>
                  <a:schemeClr val="tx2"/>
                </a:solidFill>
              </a:rPr>
              <a:t>such as years of paid work experience, education level, annual salary, institution type, or work setting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However, this is the </a:t>
            </a:r>
            <a:r>
              <a:rPr lang="en-US" sz="2000" b="1" dirty="0">
                <a:solidFill>
                  <a:schemeClr val="tx2"/>
                </a:solidFill>
              </a:rPr>
              <a:t>first study </a:t>
            </a:r>
            <a:r>
              <a:rPr lang="en-US" sz="2000" dirty="0">
                <a:solidFill>
                  <a:schemeClr val="tx2"/>
                </a:solidFill>
              </a:rPr>
              <a:t>to document rates of burnout in this population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Effective intervention tactics </a:t>
            </a:r>
            <a:r>
              <a:rPr lang="en-US" sz="2000" dirty="0">
                <a:solidFill>
                  <a:schemeClr val="tx2"/>
                </a:solidFill>
              </a:rPr>
              <a:t>should assume sizable risk of burnout in all Certified Child Life Specialists, and prioritize preventative approaches rather than reactive efforts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Future studies are needed to assess the contributions of demographic and workplace factors in burnout scoring and severity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A4054729-6844-3C7F-17B7-D5942C46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4" y="5755985"/>
            <a:ext cx="743309" cy="9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8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0B9CE5-8547-4C87-CCBD-87A10790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62F2-CCAE-5480-D74C-91934DC7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What is the level of burnout reported by working Certified Child Life Specialists in pediatric healthcare settings?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7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7EB66C-3755-AB51-E8CC-7F40F26E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C483BB-4B33-21E9-5BDC-36AA88E63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661" y="2697452"/>
            <a:ext cx="6858067" cy="243086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Data were drawn from a larger study surrounding barriers to and predictors of workplace wellbeing for Certified Child Life Specialists and aspiring child life students, with respect to:</a:t>
            </a:r>
          </a:p>
          <a:p>
            <a:r>
              <a:rPr lang="en-US" dirty="0">
                <a:solidFill>
                  <a:schemeClr val="tx2"/>
                </a:solidFill>
              </a:rPr>
              <a:t>Engagement</a:t>
            </a:r>
          </a:p>
          <a:p>
            <a:r>
              <a:rPr lang="en-US" dirty="0">
                <a:solidFill>
                  <a:schemeClr val="tx2"/>
                </a:solidFill>
              </a:rPr>
              <a:t>Burnout</a:t>
            </a:r>
          </a:p>
          <a:p>
            <a:r>
              <a:rPr lang="en-US" dirty="0">
                <a:solidFill>
                  <a:schemeClr val="tx2"/>
                </a:solidFill>
              </a:rPr>
              <a:t>Achievement orientation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4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E25FCC-88DA-D7B3-FC6E-180092A4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61" y="2037134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52AF-C486-7D9D-1B02-70B41C6A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rId2" action="ppaction://hlinksldjump"/>
              </a:rPr>
              <a:t>Prospective Online Survey and Questionnaire 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rId3" action="ppaction://hlinksldjump"/>
              </a:rPr>
              <a:t>Participants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rId4" action="ppaction://hlinksldjump"/>
              </a:rPr>
              <a:t>Analysis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rId5" action="ppaction://hlinksldjump"/>
              </a:rPr>
              <a:t>Results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rId6" action="ppaction://hlinksldjump"/>
              </a:rPr>
              <a:t>Discussion</a:t>
            </a:r>
            <a:endParaRPr lang="en-US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99D471-79BE-3468-79F4-901B115F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592" y="892310"/>
            <a:ext cx="7367360" cy="183734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Prospective Online Survey and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D9BA6-55DA-15C9-DF03-A46091A3E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274" y="2604346"/>
            <a:ext cx="9298212" cy="3649889"/>
          </a:xfrm>
        </p:spPr>
        <p:txBody>
          <a:bodyPr anchor="t">
            <a:normAutofit fontScale="85000" lnSpcReduction="20000"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800" dirty="0">
                <a:solidFill>
                  <a:schemeClr val="tx2"/>
                </a:solidFill>
                <a:hlinkClick r:id="rId2" action="ppaction://hlinksldjump"/>
              </a:rPr>
              <a:t>Maslach Burnout Inventory for Healthcare Professionals (MB1 – 4</a:t>
            </a:r>
            <a:r>
              <a:rPr lang="en-US" sz="2800" baseline="30000" dirty="0">
                <a:solidFill>
                  <a:schemeClr val="tx2"/>
                </a:solidFill>
                <a:hlinkClick r:id="rId2" action="ppaction://hlinksldjump"/>
              </a:rPr>
              <a:t>th</a:t>
            </a:r>
            <a:r>
              <a:rPr lang="en-US" sz="2800" dirty="0">
                <a:solidFill>
                  <a:schemeClr val="tx2"/>
                </a:solidFill>
                <a:hlinkClick r:id="rId2" action="ppaction://hlinksldjump"/>
              </a:rPr>
              <a:t> Edition)</a:t>
            </a:r>
            <a:endParaRPr lang="en-US" sz="2800" dirty="0">
              <a:solidFill>
                <a:schemeClr val="tx2"/>
              </a:solidFill>
            </a:endParaRPr>
          </a:p>
          <a:p>
            <a:pPr lvl="2">
              <a:lnSpc>
                <a:spcPct val="170000"/>
              </a:lnSpc>
            </a:pPr>
            <a:r>
              <a:rPr lang="en-US" sz="2400" dirty="0">
                <a:solidFill>
                  <a:schemeClr val="tx2"/>
                </a:solidFill>
              </a:rPr>
              <a:t>21 Likert-type scale items across three burnout domains</a:t>
            </a:r>
          </a:p>
          <a:p>
            <a:pPr lvl="3">
              <a:lnSpc>
                <a:spcPct val="170000"/>
              </a:lnSpc>
            </a:pPr>
            <a:r>
              <a:rPr lang="en-US" sz="2200" dirty="0">
                <a:solidFill>
                  <a:schemeClr val="tx2"/>
                </a:solidFill>
              </a:rPr>
              <a:t>Emotional exhaustion</a:t>
            </a:r>
          </a:p>
          <a:p>
            <a:pPr lvl="3">
              <a:lnSpc>
                <a:spcPct val="170000"/>
              </a:lnSpc>
            </a:pPr>
            <a:r>
              <a:rPr lang="en-US" sz="2200" dirty="0">
                <a:solidFill>
                  <a:schemeClr val="tx2"/>
                </a:solidFill>
              </a:rPr>
              <a:t>Depersonalization</a:t>
            </a:r>
          </a:p>
          <a:p>
            <a:pPr lvl="3">
              <a:lnSpc>
                <a:spcPct val="170000"/>
              </a:lnSpc>
            </a:pPr>
            <a:r>
              <a:rPr lang="en-US" sz="2200" dirty="0">
                <a:solidFill>
                  <a:schemeClr val="tx2"/>
                </a:solidFill>
              </a:rPr>
              <a:t>Personal accomplishment</a:t>
            </a:r>
          </a:p>
          <a:p>
            <a:endParaRPr lang="en-US" sz="17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Ic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1E5025D-29D3-291C-B2B7-D65BD1D5F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52" y="5189074"/>
            <a:ext cx="984186" cy="12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4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33276-D64F-FC53-B980-AD4BFC2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5" y="577401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Maslach Burnout Inventory for Healthcare Professionals – Sample Questions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F4383C9A-830A-138F-7C33-3B5593CE0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017" y="5244378"/>
            <a:ext cx="954417" cy="1245081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673747-8FCD-482B-933A-30E97DA27C3E}"/>
              </a:ext>
            </a:extLst>
          </p:cNvPr>
          <p:cNvSpPr txBox="1"/>
          <p:nvPr/>
        </p:nvSpPr>
        <p:spPr>
          <a:xfrm>
            <a:off x="1952031" y="2118324"/>
            <a:ext cx="9158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feel emotionally drained from my work.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Working with people all day is really a strain for me.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have accomplished many worthwhile things in this job.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feel exhilarated after working closely with my patients.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few times a year or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a month or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few times a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few times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Every day</a:t>
            </a:r>
          </a:p>
        </p:txBody>
      </p:sp>
    </p:spTree>
    <p:extLst>
      <p:ext uri="{BB962C8B-B14F-4D97-AF65-F5344CB8AC3E}">
        <p14:creationId xmlns:p14="http://schemas.microsoft.com/office/powerpoint/2010/main" val="308161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DEEFE8-1A37-EE0A-0827-FB34B763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C533-07F0-E0FF-7B7B-F465E863B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959" y="2532786"/>
            <a:ext cx="7472626" cy="2430864"/>
          </a:xfrm>
        </p:spPr>
        <p:txBody>
          <a:bodyPr anchor="t">
            <a:noAutofit/>
          </a:bodyPr>
          <a:lstStyle/>
          <a:p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Inclusion criteria: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Currently employed as a Certified Child Life Specialist in North America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Speaks English as their primary language (due to limitations of MBI)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8D30AD3B-1EA1-86F3-3DB9-4B8D370EE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6" y="5150353"/>
            <a:ext cx="1032313" cy="1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BACA1-F475-ADFF-053C-76F66732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846" y="2870177"/>
            <a:ext cx="4766330" cy="14540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Demographic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3C53-7774-9FF7-1632-F1C0CD48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845" y="568720"/>
            <a:ext cx="4765949" cy="3353476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" action="ppaction://noaction"/>
              </a:rPr>
              <a:t>Gender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" action="ppaction://noaction"/>
              </a:rPr>
              <a:t>Age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" action="ppaction://noaction"/>
              </a:rPr>
              <a:t>Race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" action="ppaction://noaction"/>
              </a:rPr>
              <a:t>Education Degree Level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" action="ppaction://noaction"/>
              </a:rPr>
              <a:t>Years of Paid Experience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Type of Healthcare </a:t>
            </a:r>
            <a:r>
              <a:rPr lang="en-US" dirty="0" err="1">
                <a:solidFill>
                  <a:schemeClr val="tx2"/>
                </a:solidFill>
              </a:rPr>
              <a:t>Insitution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hlinkClick r:id="" action="ppaction://noaction"/>
              </a:rPr>
              <a:t>Work Settings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Icon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E51A0FD2-8636-5757-3AF2-1859D326A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" y="5212810"/>
            <a:ext cx="1112349" cy="14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0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638</Words>
  <Application>Microsoft Macintosh PowerPoint</Application>
  <PresentationFormat>Widescreen</PresentationFormat>
  <Paragraphs>90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Self-reported Burnout Levels of Certified Child Life Specialists</vt:lpstr>
      <vt:lpstr>Introduction</vt:lpstr>
      <vt:lpstr>Research Question</vt:lpstr>
      <vt:lpstr>Methods</vt:lpstr>
      <vt:lpstr>Methods</vt:lpstr>
      <vt:lpstr>Prospective Online Survey and Questionnaire </vt:lpstr>
      <vt:lpstr>Maslach Burnout Inventory for Healthcare Professionals – Sample Questions</vt:lpstr>
      <vt:lpstr>Participants</vt:lpstr>
      <vt:lpstr>Demographic information</vt:lpstr>
      <vt:lpstr>Demographic Information</vt:lpstr>
      <vt:lpstr>Gender</vt:lpstr>
      <vt:lpstr>Age</vt:lpstr>
      <vt:lpstr>Race</vt:lpstr>
      <vt:lpstr>Education Degree Level</vt:lpstr>
      <vt:lpstr>Years of  Paid Experience</vt:lpstr>
      <vt:lpstr>Organizations</vt:lpstr>
      <vt:lpstr>Work Settings</vt:lpstr>
      <vt:lpstr>Analyses</vt:lpstr>
      <vt:lpstr>Results</vt:lpstr>
      <vt:lpstr>Discussion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Self-reported Burnout Levels of Certified Child Life Specialists</dc:title>
  <dc:creator>Wang, Jiahe</dc:creator>
  <cp:lastModifiedBy>Wang, Jiahe</cp:lastModifiedBy>
  <cp:revision>24</cp:revision>
  <dcterms:created xsi:type="dcterms:W3CDTF">2022-09-07T04:16:46Z</dcterms:created>
  <dcterms:modified xsi:type="dcterms:W3CDTF">2022-09-08T04:23:56Z</dcterms:modified>
</cp:coreProperties>
</file>