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</p:sldMasterIdLst>
  <p:notesMasterIdLst>
    <p:notesMasterId r:id="rId17"/>
  </p:notesMasterIdLst>
  <p:sldIdLst>
    <p:sldId id="256" r:id="rId3"/>
    <p:sldId id="783" r:id="rId4"/>
    <p:sldId id="257" r:id="rId5"/>
    <p:sldId id="258" r:id="rId6"/>
    <p:sldId id="772" r:id="rId7"/>
    <p:sldId id="773" r:id="rId8"/>
    <p:sldId id="774" r:id="rId9"/>
    <p:sldId id="775" r:id="rId10"/>
    <p:sldId id="777" r:id="rId11"/>
    <p:sldId id="776" r:id="rId12"/>
    <p:sldId id="782" r:id="rId13"/>
    <p:sldId id="778" r:id="rId14"/>
    <p:sldId id="779" r:id="rId15"/>
    <p:sldId id="78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bout:blank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85870516185478"/>
          <c:y val="5.0925925925925923E-2"/>
          <c:w val="0.83714129483814526"/>
          <c:h val="0.77364173228346456"/>
        </c:manualLayout>
      </c:layout>
      <c:scatterChart>
        <c:scatterStyle val="lineMarker"/>
        <c:varyColors val="0"/>
        <c:ser>
          <c:idx val="0"/>
          <c:order val="0"/>
          <c:tx>
            <c:v>initial rinse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'Hg(0) grinding ball'!$C$2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xVal>
          <c:yVal>
            <c:numRef>
              <c:f>'Hg(0) grinding ball'!$B$2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04-4EFF-9113-A645E10774D7}"/>
            </c:ext>
          </c:extLst>
        </c:ser>
        <c:ser>
          <c:idx val="1"/>
          <c:order val="1"/>
          <c:tx>
            <c:v>back extract 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'Hg(0) grinding ball'!$C$3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'Hg(0) grinding ball'!$B$3</c:f>
              <c:numCache>
                <c:formatCode>General</c:formatCode>
                <c:ptCount val="1"/>
                <c:pt idx="0">
                  <c:v>640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A04-4EFF-9113-A645E10774D7}"/>
            </c:ext>
          </c:extLst>
        </c:ser>
        <c:ser>
          <c:idx val="2"/>
          <c:order val="2"/>
          <c:tx>
            <c:v>back extract 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'Hg(0) grinding ball'!$C$4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'Hg(0) grinding ball'!$B$4</c:f>
              <c:numCache>
                <c:formatCode>General</c:formatCode>
                <c:ptCount val="1"/>
                <c:pt idx="0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A04-4EFF-9113-A645E10774D7}"/>
            </c:ext>
          </c:extLst>
        </c:ser>
        <c:ser>
          <c:idx val="3"/>
          <c:order val="3"/>
          <c:tx>
            <c:v>back extract 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marker>
          <c:xVal>
            <c:numRef>
              <c:f>'Hg(0) grinding ball'!$C$5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'Hg(0) grinding ball'!$B$5</c:f>
              <c:numCache>
                <c:formatCode>General</c:formatCode>
                <c:ptCount val="1"/>
                <c:pt idx="0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A04-4EFF-9113-A645E1077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6336960"/>
        <c:axId val="2139524448"/>
      </c:scatterChart>
      <c:valAx>
        <c:axId val="2136336960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</a:rPr>
                  <a:t>Extract</a:t>
                </a:r>
                <a:r>
                  <a:rPr lang="en-US" sz="1200" b="1" baseline="0">
                    <a:solidFill>
                      <a:sysClr val="windowText" lastClr="000000"/>
                    </a:solidFill>
                  </a:rPr>
                  <a:t> Position</a:t>
                </a:r>
                <a:endParaRPr lang="en-US" sz="1200" b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44338757655293087"/>
              <c:y val="0.876411490230387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524448"/>
        <c:crosses val="autoZero"/>
        <c:crossBetween val="midCat"/>
        <c:majorUnit val="1"/>
      </c:valAx>
      <c:valAx>
        <c:axId val="213952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ysClr val="windowText" lastClr="000000"/>
                    </a:solidFill>
                  </a:rPr>
                  <a:t>Mercury(ug/L)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33696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9690748031496064"/>
          <c:y val="0.13946704578594343"/>
          <c:w val="0.25896259842519687"/>
          <c:h val="0.258681102362204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1CE4A-E578-44B0-A5AA-57DCF94EEEDE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5F8B9-F148-45E9-880A-547787A0F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41AFBC-308C-423A-A303-FD0BBDD53EB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E09BD-49B0-42C8-9EAA-E9A62E10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12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87CFF-64CE-4B57-8126-29D53EC37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6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914400" indent="-228600">
              <a:defRPr/>
            </a:lvl3pPr>
            <a:lvl4pPr marL="1143000" indent="-228600"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F33A4-4D83-499B-BC37-8862398FE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5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196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-228600">
              <a:buSzPct val="120000"/>
              <a:buFont typeface="Arial" pitchFamily="34" charset="0"/>
              <a:buChar char="•"/>
              <a:defRPr sz="1800"/>
            </a:lvl2pPr>
            <a:lvl3pPr marL="685800" indent="-228600">
              <a:buSzPct val="80000"/>
              <a:buFont typeface="Wingdings" pitchFamily="2" charset="2"/>
              <a:buChar char="q"/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4196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-228600">
              <a:buSzPct val="120000"/>
              <a:buFont typeface="Arial" pitchFamily="34" charset="0"/>
              <a:buChar char="•"/>
              <a:defRPr sz="1800"/>
            </a:lvl2pPr>
            <a:lvl3pPr marL="685800" indent="-228600">
              <a:buSzPct val="80000"/>
              <a:buFont typeface="Wingdings" pitchFamily="2" charset="2"/>
              <a:buChar char="q"/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8040-C40E-4A0E-99A1-AB54D556D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8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4040188" cy="457201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40188" cy="38862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-228600">
              <a:spcBef>
                <a:spcPts val="300"/>
              </a:spcBef>
              <a:buSzPct val="120000"/>
              <a:buFont typeface="Arial" pitchFamily="34" charset="0"/>
              <a:buChar char="•"/>
              <a:defRPr sz="1800"/>
            </a:lvl2pPr>
            <a:lvl3pPr marL="685800" indent="-228600">
              <a:spcBef>
                <a:spcPts val="0"/>
              </a:spcBef>
              <a:buSzPct val="80000"/>
              <a:buFont typeface="Wingdings" pitchFamily="2" charset="2"/>
              <a:buChar char="q"/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199"/>
            <a:ext cx="4041775" cy="457201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33600"/>
            <a:ext cx="4041775" cy="38862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-228600">
              <a:spcBef>
                <a:spcPts val="300"/>
              </a:spcBef>
              <a:buSzPct val="120000"/>
              <a:buFont typeface="Arial" pitchFamily="34" charset="0"/>
              <a:buChar char="•"/>
              <a:defRPr sz="1800"/>
            </a:lvl2pPr>
            <a:lvl3pPr marL="685800" indent="-228600">
              <a:spcBef>
                <a:spcPts val="0"/>
              </a:spcBef>
              <a:buSzPct val="80000"/>
              <a:buFont typeface="Wingdings" pitchFamily="2" charset="2"/>
              <a:buChar char="q"/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7AC50"/>
                </a:solidFill>
              </a:defRPr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7AC50"/>
                </a:solidFill>
              </a:defRPr>
            </a:lvl1pPr>
          </a:lstStyle>
          <a:p>
            <a:pPr>
              <a:defRPr/>
            </a:pPr>
            <a:fld id="{AC69275B-80E9-475C-921B-CFDE8C7422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7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A692-5655-4D3D-A110-9DD6FCCE6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8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C5127-F717-4202-8FAC-34434381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352800" cy="609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914401"/>
            <a:ext cx="4724400" cy="510539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352800" cy="4525963"/>
          </a:xfrm>
        </p:spPr>
        <p:txBody>
          <a:bodyPr>
            <a:normAutofit/>
          </a:bodyPr>
          <a:lstStyle>
            <a:lvl1pPr marL="228600" indent="-228600">
              <a:buFont typeface="Arial" pitchFamily="34" charset="0"/>
              <a:buChar char="•"/>
              <a:defRPr sz="2000"/>
            </a:lvl1pPr>
            <a:lvl2pPr marL="514350" indent="-285750">
              <a:buFont typeface="Arial" pitchFamily="34" charset="0"/>
              <a:buChar char="•"/>
              <a:defRPr sz="1800"/>
            </a:lvl2pPr>
            <a:lvl3pPr marL="800100" indent="-171450">
              <a:buFont typeface="Arial" pitchFamily="34" charset="0"/>
              <a:buChar char="•"/>
              <a:defRPr sz="1600"/>
            </a:lvl3pPr>
            <a:lvl4pPr marL="1543050" indent="-171450">
              <a:buFont typeface="Arial" pitchFamily="34" charset="0"/>
              <a:buChar char="•"/>
              <a:defRPr sz="900"/>
            </a:lvl4pPr>
            <a:lvl5pPr marL="2000250" indent="-171450">
              <a:buFont typeface="Arial" pitchFamily="34" charset="0"/>
              <a:buChar char="•"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2C06-4080-493B-96C9-F34B4A440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9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00662"/>
            <a:ext cx="6553200" cy="4143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95400" y="960436"/>
            <a:ext cx="6553200" cy="42640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69634-1EEA-4806-8C8A-F5B1A4060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2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241AFBC-308C-423A-A303-FD0BBDD53EB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D6E09BD-49B0-42C8-9EAA-E9A62E10C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7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38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D7AC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February 6,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D7AC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ACAA Winter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D7AC5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R1-</a:t>
            </a:r>
            <a:fld id="{6A4A6189-489E-4664-AFD9-529D1863D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4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C000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ts val="6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rtl="0" eaLnBrk="1" fontAlgn="base" hangingPunct="1">
        <a:spcBef>
          <a:spcPts val="300"/>
        </a:spcBef>
        <a:spcAft>
          <a:spcPct val="0"/>
        </a:spcAft>
        <a:buSzPct val="12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rtl="0" eaLnBrk="1" fontAlgn="base" hangingPunct="1">
        <a:spcBef>
          <a:spcPts val="300"/>
        </a:spcBef>
        <a:spcAft>
          <a:spcPct val="0"/>
        </a:spcAft>
        <a:buSzPct val="80000"/>
        <a:buFont typeface="Wingdings" pitchFamily="2" charset="2"/>
        <a:buChar char="q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rtl="0" eaLnBrk="1" fontAlgn="base" hangingPunct="1">
        <a:spcBef>
          <a:spcPts val="300"/>
        </a:spcBef>
        <a:spcAft>
          <a:spcPct val="0"/>
        </a:spcAft>
        <a:buFont typeface="Arial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F66F-F25C-403B-A480-FF04D9C08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73770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/>
              <a:t>Preliminary Experimental Results and Experimental Methods for Mercury Contaminated OPC Testing: EPA Methods 1313 and 1315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24D3CB-41EA-4E9A-B2B2-0CA6AE1F1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662055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Laira Kelley, Andrew C. Garrabrants, </a:t>
            </a:r>
            <a:r>
              <a:rPr lang="en-US" sz="2000" b="1" dirty="0" err="1"/>
              <a:t>Rossane</a:t>
            </a:r>
            <a:r>
              <a:rPr lang="en-US" sz="2000" b="1" dirty="0"/>
              <a:t> </a:t>
            </a:r>
            <a:r>
              <a:rPr lang="en-US" sz="2000" b="1" dirty="0" err="1"/>
              <a:t>DeLapp</a:t>
            </a:r>
            <a:r>
              <a:rPr lang="en-US" sz="2000" b="1" dirty="0"/>
              <a:t>, David S. </a:t>
            </a:r>
            <a:r>
              <a:rPr lang="en-US" sz="2000" b="1" dirty="0" err="1"/>
              <a:t>Kosson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1900" dirty="0"/>
              <a:t>Vanderbilt University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Nashville, Tennessee, USA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November 3rd, 2021</a:t>
            </a:r>
          </a:p>
        </p:txBody>
      </p:sp>
    </p:spTree>
    <p:extLst>
      <p:ext uri="{BB962C8B-B14F-4D97-AF65-F5344CB8AC3E}">
        <p14:creationId xmlns:p14="http://schemas.microsoft.com/office/powerpoint/2010/main" val="3396478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677D-EF58-478A-84B5-98496749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9979"/>
            <a:ext cx="7886700" cy="8260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Solid Sample Preparation to Minimize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729A2-4C95-4926-8073-C44C4F6A0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60" y="1454379"/>
            <a:ext cx="34738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Casting of Doped OPC</a:t>
            </a:r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Use stand mixer fitted with glass bowl, specially coated PTFE beater, and PTFE shield to minimize air exposure </a:t>
            </a:r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Low speed blending of OPC with reagent water followed by direct mercury addition in final minutes of blending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2BAC1-6E45-4484-86F8-1FB3DFF42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101" y="2005454"/>
            <a:ext cx="2632764" cy="1974573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8B613-BCA8-41A0-9D6A-601113B0A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781" y="2005453"/>
            <a:ext cx="2632767" cy="1974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10102-79AD-4AF1-AD6B-0BDA4A62B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t="4364" r="8406" b="8671"/>
          <a:stretch/>
        </p:blipFill>
        <p:spPr>
          <a:xfrm rot="5400000">
            <a:off x="5287127" y="4685115"/>
            <a:ext cx="1922772" cy="15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4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6E05-60A7-4DBE-9242-111C2AE30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Sample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11847-111D-4D50-B692-A59EEB4261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HgCl</a:t>
            </a:r>
            <a:r>
              <a:rPr lang="en-US" b="1" baseline="-25000" dirty="0"/>
              <a:t>2</a:t>
            </a:r>
            <a:r>
              <a:rPr lang="en-US" b="1" dirty="0"/>
              <a:t> Mix: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40 mg Hg /kg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Blend OPC and water, directly pipette HgCl</a:t>
            </a:r>
            <a:r>
              <a:rPr lang="en-US" baseline="-25000" dirty="0"/>
              <a:t>2</a:t>
            </a:r>
            <a:r>
              <a:rPr lang="en-US" dirty="0"/>
              <a:t> into mix during last minute of blending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Pour into cylindrical molds and PTFE bags, seal and cure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24BBE-51EA-4CD9-9AC5-1C207FE3A0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Hg(0) Mix: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40 mg Hg /kg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Blend OPC and water, pour into cylindrical molds and allow to set for 30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Directly inject Hg(0) using micropipettes 1.3 cm into the center of each cylinder, then seal and cure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Cast undoped PTFE bags for baseline 1313 testing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CDDD0-89DC-4421-9498-3A879CFB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28040-C40E-4A0E-99A1-AB54D556D7F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2A0FE-DDE6-4520-A3D4-5F8884413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7949" y="4538661"/>
            <a:ext cx="2286001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80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F050-2063-4BC3-A892-2AF8F7CC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86" y="754743"/>
            <a:ext cx="7886700" cy="8540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Sample Handling to Minimize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F181C-BB8C-42C9-A2B2-A96D7E104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07" y="1492298"/>
            <a:ext cx="4918402" cy="5017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Crushing Material</a:t>
            </a:r>
          </a:p>
          <a:p>
            <a:pPr marL="341313" lvl="1" indent="-163513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Planetary ball mill outfitted with magnesium stabilized zirconium milling media </a:t>
            </a:r>
          </a:p>
          <a:p>
            <a:pPr marL="0" indent="0">
              <a:buNone/>
            </a:pPr>
            <a:r>
              <a:rPr lang="en-US" sz="2400" b="1" dirty="0"/>
              <a:t>Filtration</a:t>
            </a:r>
          </a:p>
          <a:p>
            <a:pPr marL="341313" lvl="1" indent="-163513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For pH &lt; 9.0, use glass syringes with PTFE filter cartridges</a:t>
            </a:r>
          </a:p>
          <a:p>
            <a:pPr marL="341313" lvl="1" indent="-163513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For pH &gt; 9.0, centrifuge and decant samples</a:t>
            </a:r>
          </a:p>
          <a:p>
            <a:pPr marL="0" indent="0">
              <a:buNone/>
            </a:pPr>
            <a:r>
              <a:rPr lang="en-US" sz="2400" b="1" dirty="0"/>
              <a:t>Appropriate Vessels for Storage</a:t>
            </a:r>
          </a:p>
          <a:p>
            <a:pPr marL="341313" lvl="1" indent="-163513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Glass vials fitted with PTFE or PCTFE lid liners </a:t>
            </a:r>
          </a:p>
          <a:p>
            <a:pPr marL="341313" lvl="1" indent="-163513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PTFE bottles or bags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1A3F1-AE46-462C-ACB2-1A70231DC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r="37005" b="11868"/>
          <a:stretch/>
        </p:blipFill>
        <p:spPr>
          <a:xfrm rot="5400000">
            <a:off x="6366625" y="1439869"/>
            <a:ext cx="1615145" cy="2116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B24FC-7500-49BD-8AD4-FBB5AACBC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6" r="34300"/>
          <a:stretch/>
        </p:blipFill>
        <p:spPr>
          <a:xfrm rot="5400000">
            <a:off x="6642480" y="2691015"/>
            <a:ext cx="1063431" cy="2456814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8B7C87-D9C4-4946-9E72-ED7B7F27C8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794" r="6860" b="8003"/>
          <a:stretch/>
        </p:blipFill>
        <p:spPr>
          <a:xfrm rot="5400000">
            <a:off x="6385678" y="4304313"/>
            <a:ext cx="1577035" cy="20344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67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1800" y="1441167"/>
            <a:ext cx="4813440" cy="4990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/>
              <a:t>Liquid samples - preparation</a:t>
            </a:r>
          </a:p>
          <a:p>
            <a:pPr marL="290513" lvl="1" indent="-123825">
              <a:spcAft>
                <a:spcPts val="600"/>
              </a:spcAft>
            </a:pPr>
            <a:r>
              <a:rPr lang="en-US" sz="1400" dirty="0"/>
              <a:t>1% nitric acid sample matrix (</a:t>
            </a:r>
            <a:r>
              <a:rPr lang="en-US" sz="1400" dirty="0" err="1"/>
              <a:t>Christmann</a:t>
            </a:r>
            <a:r>
              <a:rPr lang="en-US" sz="1400" dirty="0"/>
              <a:t>, 1976)</a:t>
            </a:r>
            <a:endParaRPr lang="en-US" sz="1400" dirty="0">
              <a:highlight>
                <a:srgbClr val="FFFF00"/>
              </a:highlight>
            </a:endParaRPr>
          </a:p>
          <a:p>
            <a:pPr marL="290513" lvl="1" indent="-123825"/>
            <a:r>
              <a:rPr lang="en-US" sz="1400" dirty="0"/>
              <a:t>Gold addition at 200 µg/L for stabilization </a:t>
            </a:r>
          </a:p>
          <a:p>
            <a:pPr marL="623888" lvl="2" indent="-166688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US" sz="1400" dirty="0"/>
              <a:t>Added to both calibration standards and samples</a:t>
            </a:r>
          </a:p>
          <a:p>
            <a:pPr marL="0" indent="0">
              <a:buNone/>
            </a:pPr>
            <a:r>
              <a:rPr lang="en-US" sz="1800" b="1" dirty="0"/>
              <a:t>Liquid samples - analytical</a:t>
            </a:r>
          </a:p>
          <a:p>
            <a:pPr marL="290513" lvl="1" indent="-123825"/>
            <a:r>
              <a:rPr lang="en-US" sz="1400" dirty="0"/>
              <a:t>Inductively coupled plasma mass spectrometer (ICP-MS)</a:t>
            </a:r>
          </a:p>
          <a:p>
            <a:pPr marL="623888" lvl="2" indent="-166688">
              <a:buFont typeface="Calibri" panose="020F0502020204030204" pitchFamily="34" charset="0"/>
              <a:buChar char="−"/>
            </a:pPr>
            <a:r>
              <a:rPr lang="en-US" sz="1400" dirty="0"/>
              <a:t>EPA Method 6020B</a:t>
            </a:r>
          </a:p>
          <a:p>
            <a:pPr marL="623888" lvl="2" indent="-166688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US" sz="1400" dirty="0"/>
              <a:t>22 ng/L (ppt) detection limit for Hg</a:t>
            </a:r>
            <a:r>
              <a:rPr lang="en-US" sz="1400" baseline="30000" dirty="0"/>
              <a:t>0</a:t>
            </a:r>
          </a:p>
          <a:p>
            <a:pPr marL="290513" lvl="1" indent="-123825"/>
            <a:r>
              <a:rPr lang="en-US" sz="1400" dirty="0"/>
              <a:t>Inductively coupled plasma optical emission </a:t>
            </a:r>
            <a:br>
              <a:rPr lang="en-US" sz="1400" dirty="0"/>
            </a:br>
            <a:r>
              <a:rPr lang="en-US" sz="1400" dirty="0"/>
              <a:t>spectrometer (ICP-OES)</a:t>
            </a:r>
          </a:p>
          <a:p>
            <a:pPr marL="623888" lvl="2" indent="-166688">
              <a:buFont typeface="Calibri" panose="020F0502020204030204" pitchFamily="34" charset="0"/>
              <a:buChar char="−"/>
            </a:pPr>
            <a:r>
              <a:rPr lang="en-US" sz="1400" dirty="0"/>
              <a:t>EPA Method 6010D</a:t>
            </a:r>
          </a:p>
          <a:p>
            <a:pPr marL="623888" lvl="2" indent="-166688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US" sz="1400" dirty="0"/>
              <a:t>10 µg/L (ppb) detection limit for Hg</a:t>
            </a:r>
            <a:r>
              <a:rPr lang="en-US" sz="1400" baseline="30000" dirty="0"/>
              <a:t>0</a:t>
            </a:r>
            <a:endParaRPr lang="en-US" sz="1400" dirty="0"/>
          </a:p>
          <a:p>
            <a:pPr marL="0" indent="0">
              <a:buNone/>
            </a:pPr>
            <a:r>
              <a:rPr lang="en-US" sz="1800" b="1" dirty="0"/>
              <a:t>Solid samples</a:t>
            </a:r>
          </a:p>
          <a:p>
            <a:pPr marL="290513" lvl="1" indent="-123825"/>
            <a:r>
              <a:rPr lang="en-US" sz="1400" dirty="0"/>
              <a:t>Mercury analyzer with integrated balance</a:t>
            </a:r>
          </a:p>
          <a:p>
            <a:pPr marL="623888" lvl="2" indent="-166688">
              <a:buFont typeface="Calibri" panose="020F0502020204030204" pitchFamily="34" charset="0"/>
              <a:buChar char="−"/>
            </a:pPr>
            <a:r>
              <a:rPr lang="en-US" sz="1400" dirty="0"/>
              <a:t>Typical samples have particle size ≤ 2 mm</a:t>
            </a:r>
          </a:p>
          <a:p>
            <a:pPr marL="623888" lvl="2" indent="-166688">
              <a:buFont typeface="Calibri" panose="020F0502020204030204" pitchFamily="34" charset="0"/>
              <a:buChar char="−"/>
            </a:pPr>
            <a:r>
              <a:rPr lang="en-US" sz="1400" dirty="0"/>
              <a:t>EPA Method 7473</a:t>
            </a:r>
          </a:p>
          <a:p>
            <a:pPr marL="623888" lvl="2" indent="-166688">
              <a:buFont typeface="Calibri" panose="020F0502020204030204" pitchFamily="34" charset="0"/>
              <a:buChar char="−"/>
            </a:pPr>
            <a:r>
              <a:rPr lang="en-US" sz="1400" dirty="0"/>
              <a:t>1 ng/g (ppb) detection limit for Hg</a:t>
            </a:r>
            <a:r>
              <a:rPr lang="en-US" sz="1400" baseline="30000" dirty="0"/>
              <a:t>0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5500" y="756241"/>
            <a:ext cx="7886700" cy="7788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Mercury Sample Characterization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643" y="2083514"/>
            <a:ext cx="2639861" cy="3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94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7BBE0-A9AD-41F7-9560-940C3E00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15243-BC97-4BD1-8C76-242733F0F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Continue Method 1315 with HgCl</a:t>
            </a:r>
            <a:r>
              <a:rPr lang="en-US" baseline="-25000" dirty="0"/>
              <a:t>2 </a:t>
            </a:r>
            <a:r>
              <a:rPr lang="en-US" dirty="0"/>
              <a:t>OPC samples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Complete sample prep for HgCl</a:t>
            </a:r>
            <a:r>
              <a:rPr lang="en-US" baseline="-25000" dirty="0"/>
              <a:t>2</a:t>
            </a:r>
            <a:r>
              <a:rPr lang="en-US" dirty="0"/>
              <a:t> OPC, and complete Method 1313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Begin Method 1315 with Hg(0) samples after curing is complete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Complete baseline Method 1313 with undoped OPC for use in modeling of Hg(0)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799A-5460-4550-BEAA-69899E22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F33A4-4D83-499B-BC37-8862398FEFA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8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A9F38-B69A-49E1-B17E-FBD42D079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431F-CCF6-494E-B6E9-9D81C13F8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Goal: </a:t>
            </a:r>
            <a:r>
              <a:rPr lang="en-US" sz="2400" dirty="0"/>
              <a:t>Propose and conduct experimentation for testing of mercury-impacted OPC materials using Method 1313 and Method 1315.</a:t>
            </a:r>
          </a:p>
          <a:p>
            <a:pPr lvl="1"/>
            <a:r>
              <a:rPr lang="en-US" sz="2000" b="1" dirty="0"/>
              <a:t>Objective 1: </a:t>
            </a:r>
            <a:r>
              <a:rPr lang="en-US" sz="2000" dirty="0"/>
              <a:t>To outline the findings of method development testing, giving guidance to what preservation methods need to be used, as well as filtration techniques and preparation and storage of samples throughout experimentation.</a:t>
            </a:r>
          </a:p>
          <a:p>
            <a:pPr lvl="1"/>
            <a:r>
              <a:rPr lang="en-US" sz="2000" b="1" dirty="0"/>
              <a:t>Objective 2: </a:t>
            </a:r>
            <a:r>
              <a:rPr lang="en-US" sz="2000" dirty="0"/>
              <a:t>To outline the methodology for Method 1313 and Method 1315 so that procedures reflect the findings of preliminary testing and are adapted to address the preservation of mercury-contaminated material. </a:t>
            </a: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AAA6-D24B-4514-9171-B79C1C7C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F33A4-4D83-499B-BC37-8862398FEFA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823C-5C8E-4885-AA82-07C25AF9B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of Mercury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BBADC-58C0-4FD8-A6B6-00A399294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849091" cy="4419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Elemental Mercury (Hg(0))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Liquid at room temperature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Vapor Pressure of 0.17 Pa at 20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Solubility of 60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g/L in water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Easily volatilized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Forms amalgams with other metals, salts, and organic compounds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Compounds of interest include HgCl</a:t>
            </a:r>
            <a:r>
              <a:rPr lang="en-US" baseline="-25000" dirty="0"/>
              <a:t>2 </a:t>
            </a:r>
            <a:r>
              <a:rPr lang="en-US" dirty="0"/>
              <a:t> and </a:t>
            </a:r>
            <a:r>
              <a:rPr lang="en-US" dirty="0" err="1"/>
              <a:t>HgS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HgCl</a:t>
            </a:r>
            <a:r>
              <a:rPr lang="en-US" baseline="-25000" dirty="0"/>
              <a:t>2</a:t>
            </a:r>
            <a:r>
              <a:rPr lang="en-US" dirty="0"/>
              <a:t> solubility of 69 g/L (very soluble in water)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/>
              <a:t>HgS</a:t>
            </a:r>
            <a:r>
              <a:rPr lang="en-US" dirty="0"/>
              <a:t> solubility of 2E-53 g/L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4CFF9-FDB9-40CF-BFB2-20BF41D6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F33A4-4D83-499B-BC37-8862398FEFA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AB3C1A3-03DA-45F1-9A16-B79D8D9A8D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56" y="1600200"/>
            <a:ext cx="3734444" cy="2879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7985-5B25-4A85-B652-8888B4D73FD8}"/>
              </a:ext>
            </a:extLst>
          </p:cNvPr>
          <p:cNvSpPr txBox="1"/>
          <p:nvPr/>
        </p:nvSpPr>
        <p:spPr>
          <a:xfrm>
            <a:off x="5527965" y="4668982"/>
            <a:ext cx="361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Hg solid phases in contact with aqueous solution with Cl</a:t>
            </a:r>
            <a:r>
              <a:rPr lang="en-US" sz="1200" baseline="30000" dirty="0"/>
              <a:t>-</a:t>
            </a:r>
            <a:r>
              <a:rPr lang="en-US" sz="1200" dirty="0"/>
              <a:t> and SO</a:t>
            </a:r>
            <a:r>
              <a:rPr lang="en-US" sz="1200" baseline="-25000" dirty="0"/>
              <a:t>4</a:t>
            </a:r>
            <a:r>
              <a:rPr lang="en-US" sz="1200" baseline="30000" dirty="0"/>
              <a:t>2-</a:t>
            </a:r>
            <a:r>
              <a:rPr lang="en-US" sz="1200" dirty="0"/>
              <a:t> (10</a:t>
            </a:r>
            <a:r>
              <a:rPr lang="en-US" sz="1200" baseline="30000" dirty="0"/>
              <a:t>-3</a:t>
            </a:r>
            <a:r>
              <a:rPr lang="en-US" sz="1200" dirty="0"/>
              <a:t> mol/kg; 1 bar)</a:t>
            </a:r>
          </a:p>
        </p:txBody>
      </p:sp>
    </p:spTree>
    <p:extLst>
      <p:ext uri="{BB962C8B-B14F-4D97-AF65-F5344CB8AC3E}">
        <p14:creationId xmlns:p14="http://schemas.microsoft.com/office/powerpoint/2010/main" val="341609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1AB6-9B2F-4F0F-9E89-4965432A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Compatibility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68BA6-E8F1-4177-BC4C-27E77F0F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F33A4-4D83-499B-BC37-8862398FEFA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F43027-8E45-4C4B-B8BF-D1556A131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Interactions with HDPE, LDPE, Nylon, and Polypropylene</a:t>
            </a:r>
          </a:p>
          <a:p>
            <a:pPr marL="346075" lvl="1" indent="-179388"/>
            <a:r>
              <a:rPr lang="en-US" sz="1600" dirty="0"/>
              <a:t>Linked to mercury sorption from low-level solutions (&lt;1 mg/L) </a:t>
            </a:r>
          </a:p>
          <a:p>
            <a:pPr marL="346075" lvl="1" indent="-179388"/>
            <a:r>
              <a:rPr lang="en-US" sz="1600" dirty="0"/>
              <a:t>Reported losses of up to 43% in HDPE </a:t>
            </a:r>
            <a:r>
              <a:rPr lang="en-US" sz="1600" dirty="0" err="1"/>
              <a:t>digitubes</a:t>
            </a:r>
            <a:r>
              <a:rPr lang="en-US" sz="1600" dirty="0"/>
              <a:t> (Zhang, 2020)</a:t>
            </a:r>
          </a:p>
          <a:p>
            <a:pPr marL="346075" lvl="1" indent="-179388"/>
            <a:r>
              <a:rPr lang="en-US" sz="1600" dirty="0"/>
              <a:t>LDPE bags reported concentration of Hg 15% lower than that stored in glass container (</a:t>
            </a:r>
            <a:r>
              <a:rPr lang="en-US" sz="1600" dirty="0" err="1"/>
              <a:t>Liescheski</a:t>
            </a:r>
            <a:r>
              <a:rPr lang="en-US" sz="1600" dirty="0"/>
              <a:t>, 1999)</a:t>
            </a:r>
          </a:p>
          <a:p>
            <a:pPr marL="346075" lvl="1" indent="-179388"/>
            <a:r>
              <a:rPr lang="en-US" sz="1600" dirty="0"/>
              <a:t>Nylon is utilized as a sorbent for mercury (Dunham-Cheatham, 2020)</a:t>
            </a:r>
          </a:p>
          <a:p>
            <a:pPr marL="0" indent="0">
              <a:buNone/>
            </a:pPr>
            <a:r>
              <a:rPr lang="en-US" sz="1800" b="1" dirty="0"/>
              <a:t>PTFE and Glass Containment</a:t>
            </a:r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Mercury solutions of 0.003-0.013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en-US" sz="1600" dirty="0">
                <a:latin typeface="+mj-lt"/>
              </a:rPr>
              <a:t>g</a:t>
            </a:r>
            <a:r>
              <a:rPr lang="en-US" sz="1600" dirty="0"/>
              <a:t>/L are stable in both PTFE and glass over 13 day period when preserved with HCl (Guevara, 2013)</a:t>
            </a:r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Use of preservation for samples with glass containment reports no significant losses over several weeks (Zhang, 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CE9B3-C136-4359-901E-78B8021BC030}"/>
              </a:ext>
            </a:extLst>
          </p:cNvPr>
          <p:cNvSpPr txBox="1"/>
          <p:nvPr/>
        </p:nvSpPr>
        <p:spPr>
          <a:xfrm>
            <a:off x="1159452" y="5029199"/>
            <a:ext cx="6631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C00000"/>
                </a:solidFill>
              </a:rPr>
              <a:t>HDPE, polypropylene, and nylon should be avoided and replaced with glass or PTFE materials wherever possible.</a:t>
            </a:r>
          </a:p>
        </p:txBody>
      </p:sp>
    </p:spTree>
    <p:extLst>
      <p:ext uri="{BB962C8B-B14F-4D97-AF65-F5344CB8AC3E}">
        <p14:creationId xmlns:p14="http://schemas.microsoft.com/office/powerpoint/2010/main" val="127051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BDA73-86BB-400A-A3DF-5708EA7D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4454"/>
            <a:ext cx="8229600" cy="6858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Stability of Low-Level Mercury Solution in Time-Dependent Leaching Test Eluate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C269-461D-4CEA-81F1-A47B925AB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41" y="2038876"/>
            <a:ext cx="4428259" cy="4832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Objective</a:t>
            </a:r>
            <a:r>
              <a:rPr lang="en-US" sz="1600" dirty="0"/>
              <a:t> </a:t>
            </a:r>
          </a:p>
          <a:p>
            <a:pPr marL="342900" lvl="1" indent="-169863">
              <a:lnSpc>
                <a:spcPct val="100000"/>
              </a:lnSpc>
              <a:spcAft>
                <a:spcPts val="600"/>
              </a:spcAft>
            </a:pPr>
            <a:r>
              <a:rPr lang="en-US" sz="1400" dirty="0"/>
              <a:t>Quantify losses of mercury from low-level mercury standard stored in borosilicate glass vials with PTFE lid liners over 2-week hold time for Methods 1313 &amp; 1315 (no preservation).</a:t>
            </a:r>
          </a:p>
          <a:p>
            <a:pPr marL="0" indent="0">
              <a:buNone/>
            </a:pPr>
            <a:r>
              <a:rPr lang="en-US" sz="1600" b="1" dirty="0"/>
              <a:t>Approach</a:t>
            </a:r>
            <a:endParaRPr lang="en-US" sz="1600" dirty="0"/>
          </a:p>
          <a:p>
            <a:pPr marL="342900" lvl="1" indent="-169863">
              <a:lnSpc>
                <a:spcPct val="100000"/>
              </a:lnSpc>
            </a:pPr>
            <a:r>
              <a:rPr lang="en-US" sz="1400" dirty="0"/>
              <a:t>50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en-US" sz="1400" dirty="0">
                <a:latin typeface="+mj-lt"/>
              </a:rPr>
              <a:t>g</a:t>
            </a:r>
            <a:r>
              <a:rPr lang="en-US" sz="1400" dirty="0"/>
              <a:t>/L mercury solution, pH adjusted to ~11</a:t>
            </a:r>
          </a:p>
          <a:p>
            <a:pPr marL="342900" lvl="1" indent="-169863">
              <a:lnSpc>
                <a:spcPct val="100000"/>
              </a:lnSpc>
            </a:pPr>
            <a:r>
              <a:rPr lang="en-US" sz="1400" dirty="0"/>
              <a:t>Stored at room temperature</a:t>
            </a:r>
          </a:p>
          <a:p>
            <a:pPr marL="342900" lvl="1" indent="-169863">
              <a:lnSpc>
                <a:spcPct val="100000"/>
              </a:lnSpc>
              <a:spcAft>
                <a:spcPts val="600"/>
              </a:spcAft>
            </a:pPr>
            <a:r>
              <a:rPr lang="en-US" sz="1400" dirty="0"/>
              <a:t>Sampled at 1 week and 2 week</a:t>
            </a:r>
          </a:p>
          <a:p>
            <a:pPr marL="0" indent="0">
              <a:buNone/>
            </a:pPr>
            <a:r>
              <a:rPr lang="en-US" sz="1600" b="1" dirty="0"/>
              <a:t>Results</a:t>
            </a:r>
          </a:p>
          <a:p>
            <a:pPr marL="342900" lvl="1" indent="-169863">
              <a:lnSpc>
                <a:spcPct val="100000"/>
              </a:lnSpc>
              <a:spcBef>
                <a:spcPts val="1200"/>
              </a:spcBef>
            </a:pPr>
            <a:r>
              <a:rPr lang="en-US" sz="1400" dirty="0"/>
              <a:t>Minimal losses occur in low-level solutions when PTFE and glass are storage materials</a:t>
            </a:r>
          </a:p>
          <a:p>
            <a:pPr marL="342900" lvl="1" indent="-169863">
              <a:lnSpc>
                <a:spcPct val="100000"/>
              </a:lnSpc>
              <a:spcBef>
                <a:spcPts val="1200"/>
              </a:spcBef>
            </a:pPr>
            <a:r>
              <a:rPr lang="en-US" sz="1400" dirty="0"/>
              <a:t>% Difference to Standard: 0.6%</a:t>
            </a:r>
          </a:p>
          <a:p>
            <a:pPr lvl="1"/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539C1-4147-4D67-B7B1-5DD78645F2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1409"/>
            <a:ext cx="4572000" cy="2597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22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CC329-422A-4413-9A53-0EAB100F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Losses of Dissolved Mercury During Filtration of Aqueous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06B61-06F4-41F2-A7A4-012CBDE57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40" y="1876975"/>
            <a:ext cx="4134677" cy="48245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/>
              <a:t>Objective</a:t>
            </a:r>
          </a:p>
          <a:p>
            <a:pPr marL="290513" lvl="1" indent="-123825"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To evaluate the potential for sorption losses from low-level mercury solutions due to contact with polypropylene housing of PTFE filtration cartridges.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900" b="1" dirty="0"/>
              <a:t>Approach</a:t>
            </a:r>
            <a:endParaRPr lang="en-US" sz="2900" dirty="0"/>
          </a:p>
          <a:p>
            <a:pPr marL="290513" lvl="1" indent="-123825"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50 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en-US" sz="2600" dirty="0">
                <a:latin typeface="+mj-lt"/>
              </a:rPr>
              <a:t>g</a:t>
            </a:r>
            <a:r>
              <a:rPr lang="en-US" sz="2600" dirty="0"/>
              <a:t>/L mercury solution pH adjusted to: ~ 2, 5, 7, 9, 11</a:t>
            </a:r>
          </a:p>
          <a:p>
            <a:pPr marL="290513" lvl="1" indent="-123825"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Filtered 10-mL aliquots of each pH through glass syringe and PTFE filter cartridges</a:t>
            </a:r>
          </a:p>
          <a:p>
            <a:pPr marL="290513" lvl="1" indent="-123825"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Unfiltered sample of each pH value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900" b="1" dirty="0"/>
              <a:t>Results</a:t>
            </a:r>
            <a:endParaRPr lang="en-US" sz="2900" dirty="0"/>
          </a:p>
          <a:p>
            <a:pPr marL="290513" lvl="1" indent="-123825"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Losses to filtration cartridge occur at a pH&gt;9.0</a:t>
            </a:r>
          </a:p>
          <a:p>
            <a:pPr marL="290513" lvl="1" indent="-123825"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% Diff to standard for pH 11: 7.6%</a:t>
            </a:r>
          </a:p>
          <a:p>
            <a:pPr marL="290513" lvl="1" indent="-123825"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% Diff to standard for all other pH: &lt;1.0%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B97B8F-E52A-42AA-85F9-919902C0EA9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63" y="2458416"/>
            <a:ext cx="4134678" cy="3107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54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62CC-A942-4FAD-BA3D-1A2D0738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Potential Sorption of Mercury to Milling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A9AD-E904-4326-828E-276994951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41" y="1695773"/>
            <a:ext cx="406262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/>
              <a:t>Objective</a:t>
            </a:r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To determine if mercury sorption occurs when using magnesium stabilized zirconium milling media and low-level mercury solution.</a:t>
            </a:r>
          </a:p>
          <a:p>
            <a:pPr marL="0" indent="0">
              <a:buNone/>
            </a:pPr>
            <a:r>
              <a:rPr lang="en-US" sz="2400" b="1" dirty="0"/>
              <a:t>Approach</a:t>
            </a:r>
            <a:endParaRPr lang="en-US" sz="2400" dirty="0"/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50 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en-US" sz="1800" dirty="0">
                <a:latin typeface="+mj-lt"/>
              </a:rPr>
              <a:t>g</a:t>
            </a:r>
            <a:r>
              <a:rPr lang="en-US" sz="1800" dirty="0"/>
              <a:t>/L mercury solution adjusted to pH ~11</a:t>
            </a:r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Added one milling ball to solution, 3 replicates and control</a:t>
            </a:r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Sampled at 30 min, 1 hour, 2 hours</a:t>
            </a:r>
          </a:p>
          <a:p>
            <a:pPr marL="0" indent="0">
              <a:buNone/>
            </a:pPr>
            <a:r>
              <a:rPr lang="en-US" sz="2400" b="1" dirty="0"/>
              <a:t>Results</a:t>
            </a:r>
            <a:endParaRPr lang="en-US" sz="2400" dirty="0"/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Minimal sorption of aqueous mercury occurs over prolonged contact period</a:t>
            </a:r>
          </a:p>
          <a:p>
            <a:pPr marL="346075" lvl="1" indent="-179388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% Diff to Standard: &lt;0.5%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D5E36-03F5-4061-A141-F4ECE55893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70" y="1825625"/>
            <a:ext cx="4412725" cy="3154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737C8-32D2-430D-9F25-2EE5E5F64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15459" r="18840" b="17971"/>
          <a:stretch/>
        </p:blipFill>
        <p:spPr>
          <a:xfrm>
            <a:off x="4937641" y="4980514"/>
            <a:ext cx="2116786" cy="142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5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7FA-88BC-479F-9D9C-632BA417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2868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Potential Sorption of Elemental Mercury to Milling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80203-A6E7-4DD3-8B4A-04054FEB9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1" y="1978025"/>
            <a:ext cx="4376694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Objective</a:t>
            </a:r>
            <a:endParaRPr lang="en-US" dirty="0"/>
          </a:p>
          <a:p>
            <a:pPr marL="401638" lvl="1" indent="-1666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Determine if mercury sorption occurs when using magnesium stabilized zirconium milling media and liquid elemental mercury.</a:t>
            </a:r>
          </a:p>
          <a:p>
            <a:pPr marL="0" indent="0">
              <a:buNone/>
            </a:pPr>
            <a:r>
              <a:rPr lang="en-US" b="1" dirty="0"/>
              <a:t>Approach</a:t>
            </a:r>
            <a:endParaRPr lang="en-US" dirty="0"/>
          </a:p>
          <a:p>
            <a:pPr marL="401638" lvl="1" indent="-1666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 mm height of elemental mercury in glass vial</a:t>
            </a:r>
          </a:p>
          <a:p>
            <a:pPr marL="401638" lvl="1" indent="-1666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Milling ball added to vial, no replicates</a:t>
            </a:r>
          </a:p>
          <a:p>
            <a:pPr marL="401638" lvl="1" indent="-1666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Rinse ball with DI water after 1 hour of contact</a:t>
            </a:r>
          </a:p>
          <a:p>
            <a:pPr marL="401638" lvl="1" indent="-1666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Back Extract milling ball in 2% HCl for 48 hours, 3 repetitions </a:t>
            </a:r>
          </a:p>
          <a:p>
            <a:pPr marL="0" indent="0">
              <a:buNone/>
            </a:pPr>
            <a:r>
              <a:rPr lang="en-US" b="1" dirty="0"/>
              <a:t>Results</a:t>
            </a:r>
            <a:endParaRPr lang="en-US" dirty="0"/>
          </a:p>
          <a:p>
            <a:pPr marL="401638" lvl="1" indent="-1666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Sorption occurs, 0.64 mg/L removed from first 48 hour HCl soak</a:t>
            </a:r>
          </a:p>
          <a:p>
            <a:pPr marL="401638" lvl="1" indent="-166688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mercury removed from milling surface with HCl soak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93EAE01-46A7-4EB8-A448-C50C3382BC62}"/>
              </a:ext>
            </a:extLst>
          </p:cNvPr>
          <p:cNvGraphicFramePr/>
          <p:nvPr>
            <p:extLst/>
          </p:nvPr>
        </p:nvGraphicFramePr>
        <p:xfrm>
          <a:off x="4412975" y="1978025"/>
          <a:ext cx="4279106" cy="260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9A420BA-F21C-4DC0-A831-7AB88CDCF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7" t="17802" r="12545" b="20071"/>
          <a:stretch/>
        </p:blipFill>
        <p:spPr>
          <a:xfrm rot="5400000">
            <a:off x="4507612" y="4844418"/>
            <a:ext cx="1829875" cy="138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B96A-3946-49BF-8912-E6DB08CC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7843"/>
            <a:ext cx="7886700" cy="110200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Sample Casting &amp; Method 1315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0FED-4CA9-42EC-9323-1232A866E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" y="1660297"/>
            <a:ext cx="3887672" cy="5375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Materials for Casting</a:t>
            </a:r>
          </a:p>
          <a:p>
            <a:pPr marL="346075" lvl="1" indent="-111125"/>
            <a:r>
              <a:rPr lang="en-US" dirty="0"/>
              <a:t>Cast solid material into specially fabricated PTFE molds fitted with a leaching attachment for EPA Method 1315 1-Dimensional testing</a:t>
            </a:r>
          </a:p>
          <a:p>
            <a:pPr marL="623888" lvl="2" indent="-166688">
              <a:buFont typeface="Calibri" panose="020F0502020204030204" pitchFamily="34" charset="0"/>
              <a:buChar char="−"/>
            </a:pPr>
            <a:r>
              <a:rPr lang="en-US" dirty="0"/>
              <a:t>Molds allow for 5-cm diameter by 10-cm length cylinder to be cast, sealed, and cured all within same PTFE containment</a:t>
            </a:r>
          </a:p>
          <a:p>
            <a:pPr marL="346075" lvl="1" indent="-111125"/>
            <a:r>
              <a:rPr lang="en-US" dirty="0"/>
              <a:t>Cast flat sheets in PTFE bags for crushing of material for EPA Method 1313 Testing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86366-7BF7-44D0-98B1-AFF9E3F8F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3022" y="2293502"/>
            <a:ext cx="1989768" cy="1492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FA1FC0-14A3-41B2-A7A4-9F626F7CC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8999" y="2293501"/>
            <a:ext cx="1989769" cy="1492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9DECA4-88D9-4DF6-B16C-6FA62CD3B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5942"/>
          <a:stretch/>
        </p:blipFill>
        <p:spPr>
          <a:xfrm rot="5400000">
            <a:off x="5656425" y="4092175"/>
            <a:ext cx="1934916" cy="2051884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399B0-F348-47D4-97C8-4365E1D9A9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8" t="27446" r="21791" b="12853"/>
          <a:stretch/>
        </p:blipFill>
        <p:spPr>
          <a:xfrm rot="5400000">
            <a:off x="7317121" y="2207671"/>
            <a:ext cx="1989770" cy="16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23841"/>
      </p:ext>
    </p:extLst>
  </p:cSld>
  <p:clrMapOvr>
    <a:masterClrMapping/>
  </p:clrMapOvr>
</p:sld>
</file>

<file path=ppt/theme/theme1.xml><?xml version="1.0" encoding="utf-8"?>
<a:theme xmlns:a="http://schemas.openxmlformats.org/drawingml/2006/main" name="LEA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" id="{C6B56E52-E8FD-4A8A-9EF0-B7F49D16C080}" vid="{3B8BFFE7-6340-4D9F-A8F7-AC0388C84DB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LEAF</Template>
  <TotalTime>12945</TotalTime>
  <Words>1170</Words>
  <Application>Microsoft Office PowerPoint</Application>
  <PresentationFormat>On-screen Show (4:3)</PresentationFormat>
  <Paragraphs>134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LEAF</vt:lpstr>
      <vt:lpstr>1_Office Theme</vt:lpstr>
      <vt:lpstr>Preliminary Experimental Results and Experimental Methods for Mercury Contaminated OPC Testing: EPA Methods 1313 and 1315</vt:lpstr>
      <vt:lpstr>Project Goal and Objectives</vt:lpstr>
      <vt:lpstr>Behavior of Mercury</vt:lpstr>
      <vt:lpstr>Material Compatibility</vt:lpstr>
      <vt:lpstr>Stability of Low-Level Mercury Solution in Time-Dependent Leaching Test Eluate </vt:lpstr>
      <vt:lpstr>Losses of Dissolved Mercury During Filtration of Aqueous Samples</vt:lpstr>
      <vt:lpstr>Potential Sorption of Mercury to Milling Media</vt:lpstr>
      <vt:lpstr>Potential Sorption of Elemental Mercury to Milling Media</vt:lpstr>
      <vt:lpstr>Sample Casting &amp; Method 1315 Testing</vt:lpstr>
      <vt:lpstr>Solid Sample Preparation to Minimize Losses</vt:lpstr>
      <vt:lpstr>Solid Sample Preparation</vt:lpstr>
      <vt:lpstr>Sample Handling to Minimize Losses</vt:lpstr>
      <vt:lpstr>Mercury Sample Characterization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Experimental Results and Experimental Methods for Mercury Contaminated OPC Testing: EPA Methods 1313 and 1315</dc:title>
  <dc:creator>Kelley, Laira</dc:creator>
  <cp:lastModifiedBy>Kelley, Laira</cp:lastModifiedBy>
  <cp:revision>27</cp:revision>
  <dcterms:created xsi:type="dcterms:W3CDTF">2021-10-25T18:21:22Z</dcterms:created>
  <dcterms:modified xsi:type="dcterms:W3CDTF">2021-11-03T18:07:21Z</dcterms:modified>
</cp:coreProperties>
</file>